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notesMasterIdLst>
    <p:notesMasterId r:id="rId3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2" d="100"/>
          <a:sy n="82" d="100"/>
        </p:scale>
        <p:origin x="1566" y="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0E0445-D95E-4B00-A4E2-87629E515782}" type="datetimeFigureOut">
              <a:rPr lang="en-US" smtClean="0"/>
              <a:t>12/25/2021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61F39E-CCA8-48A7-A9A3-B896757EAF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6372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ctrTitle"/>
          </p:nvPr>
        </p:nvSpPr>
        <p:spPr>
          <a:xfrm>
            <a:off x="1432560" y="359898"/>
            <a:ext cx="7406640" cy="1472184"/>
          </a:xfrm>
        </p:spPr>
        <p:txBody>
          <a:bodyPr anchor="b"/>
          <a:lstStyle>
            <a:lvl1pPr algn="l">
              <a:defRPr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22" name="Subtitle 21"/>
          <p:cNvSpPr>
            <a:spLocks noGrp="1"/>
          </p:cNvSpPr>
          <p:nvPr>
            <p:ph type="subTitle" idx="1"/>
          </p:nvPr>
        </p:nvSpPr>
        <p:spPr>
          <a:xfrm>
            <a:off x="1432560" y="1850064"/>
            <a:ext cx="7406640" cy="1752600"/>
          </a:xfrm>
        </p:spPr>
        <p:txBody>
          <a:bodyPr tIns="0"/>
          <a:lstStyle>
            <a:lvl1pPr marL="27432" indent="0" algn="l">
              <a:buNone/>
              <a:defRPr sz="26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93D0B-437E-4614-A024-3784356C3399}" type="datetimeFigureOut">
              <a:rPr lang="en-US" smtClean="0"/>
              <a:pPr/>
              <a:t>12/25/2021</a:t>
            </a:fld>
            <a:endParaRPr lang="en-US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0786FE-68A9-4475-AC5D-19688D97BAD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921433" y="1413802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Oval 8"/>
          <p:cNvSpPr/>
          <p:nvPr/>
        </p:nvSpPr>
        <p:spPr>
          <a:xfrm>
            <a:off x="1157176" y="1345016"/>
            <a:ext cx="64008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93D0B-437E-4614-A024-3784356C3399}" type="datetimeFigureOut">
              <a:rPr lang="en-US" smtClean="0"/>
              <a:pPr/>
              <a:t>12/25/2021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0786FE-68A9-4475-AC5D-19688D97BAD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274639"/>
            <a:ext cx="182880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274640"/>
            <a:ext cx="55626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93D0B-437E-4614-A024-3784356C3399}" type="datetimeFigureOut">
              <a:rPr lang="en-US" smtClean="0"/>
              <a:pPr/>
              <a:t>12/25/2021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0786FE-68A9-4475-AC5D-19688D97BAD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93D0B-437E-4614-A024-3784356C3399}" type="datetimeFigureOut">
              <a:rPr lang="en-US" smtClean="0"/>
              <a:pPr/>
              <a:t>12/25/2021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0786FE-68A9-4475-AC5D-19688D97BAD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282890" y="-54"/>
            <a:ext cx="68580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8392" y="2600325"/>
            <a:ext cx="6400800" cy="2286000"/>
          </a:xfrm>
        </p:spPr>
        <p:txBody>
          <a:bodyPr anchor="t"/>
          <a:lstStyle>
            <a:lvl1pPr algn="l">
              <a:lnSpc>
                <a:spcPts val="4500"/>
              </a:lnSpc>
              <a:buNone/>
              <a:defRPr sz="4000" b="1" cap="all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8392" y="1066800"/>
            <a:ext cx="6400800" cy="1509712"/>
          </a:xfrm>
        </p:spPr>
        <p:txBody>
          <a:bodyPr anchor="b"/>
          <a:lstStyle>
            <a:lvl1pPr marL="18288" indent="0">
              <a:lnSpc>
                <a:spcPts val="2300"/>
              </a:lnSpc>
              <a:spcBef>
                <a:spcPts val="0"/>
              </a:spcBef>
              <a:buNone/>
              <a:defRPr sz="20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93D0B-437E-4614-A024-3784356C3399}" type="datetimeFigureOut">
              <a:rPr lang="en-US" smtClean="0"/>
              <a:pPr/>
              <a:t>12/25/2021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0786FE-68A9-4475-AC5D-19688D97BAD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 bwMode="invGray">
          <a:xfrm>
            <a:off x="2286000" y="0"/>
            <a:ext cx="762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Oval 7"/>
          <p:cNvSpPr/>
          <p:nvPr/>
        </p:nvSpPr>
        <p:spPr>
          <a:xfrm>
            <a:off x="2172321" y="2814656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Oval 8"/>
          <p:cNvSpPr/>
          <p:nvPr/>
        </p:nvSpPr>
        <p:spPr>
          <a:xfrm>
            <a:off x="2408064" y="2745870"/>
            <a:ext cx="64008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3560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7608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93D0B-437E-4614-A024-3784356C3399}" type="datetimeFigureOut">
              <a:rPr lang="en-US" smtClean="0"/>
              <a:pPr/>
              <a:t>12/25/2021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0786FE-68A9-4475-AC5D-19688D97BAD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160336"/>
            <a:ext cx="8229600" cy="1143000"/>
          </a:xfrm>
        </p:spPr>
        <p:txBody>
          <a:bodyPr anchor="ctr"/>
          <a:lstStyle>
            <a:lvl1pPr algn="ctr">
              <a:defRPr sz="4500" b="1" cap="none" baseline="0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6344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93D0B-437E-4614-A024-3784356C3399}" type="datetimeFigureOut">
              <a:rPr lang="en-US" smtClean="0"/>
              <a:pPr/>
              <a:t>12/25/2021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0786FE-68A9-4475-AC5D-19688D97BAD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 anchor="ctr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93D0B-437E-4614-A024-3784356C3399}" type="datetimeFigureOut">
              <a:rPr lang="en-US" smtClean="0"/>
              <a:pPr/>
              <a:t>12/25/2021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0786FE-68A9-4475-AC5D-19688D97BAD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014984" y="0"/>
            <a:ext cx="8129016" cy="6858000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93D0B-437E-4614-A024-3784356C3399}" type="datetimeFigureOut">
              <a:rPr lang="en-US" smtClean="0"/>
              <a:pPr/>
              <a:t>12/25/2021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0786FE-68A9-4475-AC5D-19688D97BAD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Rectangle 5"/>
          <p:cNvSpPr/>
          <p:nvPr/>
        </p:nvSpPr>
        <p:spPr bwMode="invGray">
          <a:xfrm>
            <a:off x="1014984" y="-54"/>
            <a:ext cx="73152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6778"/>
            <a:ext cx="3810000" cy="1162050"/>
          </a:xfrm>
          <a:ln>
            <a:noFill/>
          </a:ln>
        </p:spPr>
        <p:txBody>
          <a:bodyPr anchor="b"/>
          <a:lstStyle>
            <a:lvl1pPr algn="l">
              <a:lnSpc>
                <a:spcPts val="2000"/>
              </a:lnSpc>
              <a:buNone/>
              <a:defRPr sz="2200" b="1" cap="all" baseline="0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57200" y="1406964"/>
            <a:ext cx="3810000" cy="698500"/>
          </a:xfrm>
        </p:spPr>
        <p:txBody>
          <a:bodyPr/>
          <a:lstStyle>
            <a:lvl1pPr marL="4572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57200" y="2133600"/>
            <a:ext cx="8153400" cy="39925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93D0B-437E-4614-A024-3784356C3399}" type="datetimeFigureOut">
              <a:rPr lang="en-US" smtClean="0"/>
              <a:pPr/>
              <a:t>12/25/2021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0786FE-68A9-4475-AC5D-19688D97BAD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6896" y="1066800"/>
            <a:ext cx="2743200" cy="1981200"/>
          </a:xfrm>
        </p:spPr>
        <p:txBody>
          <a:bodyPr anchor="b">
            <a:noAutofit/>
          </a:bodyPr>
          <a:lstStyle>
            <a:lvl1pPr algn="l">
              <a:buNone/>
              <a:defRPr sz="2100" b="1">
                <a:effectLst/>
              </a:defRPr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93D0B-437E-4614-A024-3784356C3399}" type="datetimeFigureOut">
              <a:rPr lang="en-US" smtClean="0"/>
              <a:pPr/>
              <a:t>12/25/2021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0786FE-68A9-4475-AC5D-19688D97BAD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62000" y="1066800"/>
            <a:ext cx="4572000" cy="4572000"/>
          </a:xfrm>
          <a:prstGeom prst="rect">
            <a:avLst/>
          </a:prstGeom>
          <a:solidFill>
            <a:srgbClr val="FFFFFF"/>
          </a:solidFill>
          <a:ln w="88900" cap="sq">
            <a:solidFill>
              <a:srgbClr val="FFFFFF"/>
            </a:solidFill>
            <a:miter lim="800000"/>
          </a:ln>
          <a:effectLst>
            <a:outerShdw blurRad="55500" dist="18500" dir="5400000" algn="tl" rotWithShape="0">
              <a:srgbClr val="000000">
                <a:alpha val="3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635">
            <a:bevelT w="25400" h="19050"/>
            <a:contourClr>
              <a:srgbClr val="969696"/>
            </a:contourClr>
          </a:sp3d>
        </p:spPr>
        <p:txBody>
          <a:bodyPr lIns="91440" tIns="274320" rtlCol="0" anchor="t">
            <a:normAutofit/>
          </a:bodyPr>
          <a:lstStyle/>
          <a:p>
            <a:pPr marL="0" indent="-283464" algn="l" rtl="0" eaLnBrk="1" latinLnBrk="0" hangingPunct="1">
              <a:lnSpc>
                <a:spcPts val="3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None/>
            </a:pPr>
            <a:endParaRPr kumimoji="0" lang="en-US" sz="32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38200" y="1143003"/>
            <a:ext cx="4419600" cy="3514531"/>
          </a:xfrm>
          <a:prstGeom prst="roundRect">
            <a:avLst>
              <a:gd name="adj" fmla="val 783"/>
            </a:avLst>
          </a:prstGeom>
          <a:solidFill>
            <a:schemeClr val="bg2"/>
          </a:solidFill>
          <a:ln w="127000">
            <a:noFill/>
            <a:miter lim="800000"/>
          </a:ln>
          <a:effectLst/>
        </p:spPr>
        <p:txBody>
          <a:bodyPr lIns="91440" tIns="274320" anchor="t"/>
          <a:lstStyle>
            <a:lvl1pPr indent="0">
              <a:buNone/>
              <a:defRPr sz="3200"/>
            </a:lvl1pPr>
            <a:extLst/>
          </a:lstStyle>
          <a:p>
            <a:pPr marL="0" algn="l" eaLnBrk="1" latinLnBrk="0" hangingPunct="1"/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9" name="Flowchart: Process 8"/>
          <p:cNvSpPr/>
          <p:nvPr/>
        </p:nvSpPr>
        <p:spPr>
          <a:xfrm rot="19468671">
            <a:off x="396725" y="954341"/>
            <a:ext cx="685800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shade val="90000"/>
                <a:satMod val="200000"/>
                <a:alpha val="4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Flowchart: Process 9"/>
          <p:cNvSpPr/>
          <p:nvPr/>
        </p:nvSpPr>
        <p:spPr>
          <a:xfrm rot="2103354" flipH="1">
            <a:off x="5003667" y="936786"/>
            <a:ext cx="649224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alpha val="2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800600"/>
            <a:ext cx="4419600" cy="762000"/>
          </a:xfrm>
        </p:spPr>
        <p:txBody>
          <a:bodyPr anchor="ctr"/>
          <a:lstStyle>
            <a:lvl1pPr marL="0" indent="0" algn="l">
              <a:lnSpc>
                <a:spcPts val="1600"/>
              </a:lnSpc>
              <a:spcBef>
                <a:spcPts val="0"/>
              </a:spcBef>
              <a:buNone/>
              <a:defRPr sz="1400">
                <a:solidFill>
                  <a:srgbClr val="777777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e 6"/>
          <p:cNvSpPr/>
          <p:nvPr/>
        </p:nvSpPr>
        <p:spPr>
          <a:xfrm>
            <a:off x="-815927" y="-815922"/>
            <a:ext cx="1638887" cy="1638887"/>
          </a:xfrm>
          <a:prstGeom prst="pie">
            <a:avLst>
              <a:gd name="adj1" fmla="val 0"/>
              <a:gd name="adj2" fmla="val 5402120"/>
            </a:avLst>
          </a:prstGeom>
          <a:solidFill>
            <a:schemeClr val="bg2">
              <a:tint val="18000"/>
              <a:satMod val="220000"/>
              <a:alpha val="33000"/>
            </a:schemeClr>
          </a:solidFill>
          <a:ln w="3175" cap="rnd" cmpd="sng" algn="ctr">
            <a:solidFill>
              <a:schemeClr val="bg2">
                <a:shade val="70000"/>
                <a:satMod val="200000"/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Oval 7"/>
          <p:cNvSpPr/>
          <p:nvPr/>
        </p:nvSpPr>
        <p:spPr>
          <a:xfrm>
            <a:off x="168816" y="21102"/>
            <a:ext cx="1702191" cy="1702191"/>
          </a:xfrm>
          <a:prstGeom prst="ellipse">
            <a:avLst/>
          </a:prstGeom>
          <a:noFill/>
          <a:ln w="27305" cap="rnd" cmpd="sng" algn="ctr">
            <a:solidFill>
              <a:schemeClr val="bg2">
                <a:tint val="45000"/>
                <a:satMod val="325000"/>
                <a:alpha val="100000"/>
              </a:schemeClr>
            </a:solidFill>
            <a:prstDash val="solid"/>
          </a:ln>
          <a:effectLst>
            <a:outerShdw blurRad="25400" dist="25400" dir="5400000" algn="tl" rotWithShape="0">
              <a:schemeClr val="bg2">
                <a:shade val="50000"/>
                <a:satMod val="150000"/>
                <a:alpha val="8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Donut 10"/>
          <p:cNvSpPr/>
          <p:nvPr/>
        </p:nvSpPr>
        <p:spPr>
          <a:xfrm rot="2315675">
            <a:off x="182881" y="1055077"/>
            <a:ext cx="1125717" cy="1102624"/>
          </a:xfrm>
          <a:prstGeom prst="donut">
            <a:avLst>
              <a:gd name="adj" fmla="val 11833"/>
            </a:avLst>
          </a:prstGeom>
          <a:gradFill rotWithShape="1">
            <a:gsLst>
              <a:gs pos="0">
                <a:schemeClr val="bg2">
                  <a:tint val="10000"/>
                  <a:shade val="99000"/>
                  <a:satMod val="355000"/>
                  <a:alpha val="70000"/>
                </a:schemeClr>
              </a:gs>
              <a:gs pos="70000">
                <a:schemeClr val="bg2">
                  <a:tint val="6000"/>
                  <a:shade val="100000"/>
                  <a:satMod val="400000"/>
                  <a:alpha val="55000"/>
                </a:schemeClr>
              </a:gs>
              <a:gs pos="100000">
                <a:schemeClr val="bg2">
                  <a:tint val="100000"/>
                  <a:shade val="75000"/>
                  <a:satMod val="370000"/>
                  <a:alpha val="60000"/>
                </a:schemeClr>
              </a:gs>
            </a:gsLst>
            <a:path path="circle">
              <a:fillToRect l="-407500" t="-50000" r="507500" b="150000"/>
            </a:path>
          </a:gradFill>
          <a:ln w="7350" cap="rnd" cmpd="sng" algn="ctr">
            <a:solidFill>
              <a:schemeClr val="bg2">
                <a:shade val="60000"/>
                <a:satMod val="220000"/>
                <a:alpha val="100000"/>
              </a:schemeClr>
            </a:solidFill>
            <a:prstDash val="solid"/>
          </a:ln>
          <a:effectLst>
            <a:outerShdw blurRad="12700" dist="15000" dir="4500000" algn="tl" rotWithShape="0">
              <a:schemeClr val="bg2">
                <a:shade val="10000"/>
                <a:satMod val="200000"/>
                <a:alpha val="3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>
          <a:xfrm>
            <a:off x="1012873" y="-54"/>
            <a:ext cx="8131127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5" name="Title Placeholder 4"/>
          <p:cNvSpPr>
            <a:spLocks noGrp="1"/>
          </p:cNvSpPr>
          <p:nvPr>
            <p:ph type="title"/>
          </p:nvPr>
        </p:nvSpPr>
        <p:spPr>
          <a:xfrm>
            <a:off x="1435608" y="274638"/>
            <a:ext cx="7498080" cy="114300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>
          <a:xfrm>
            <a:off x="1435608" y="1447800"/>
            <a:ext cx="7498080" cy="48006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24" name="Date Placeholder 23"/>
          <p:cNvSpPr>
            <a:spLocks noGrp="1"/>
          </p:cNvSpPr>
          <p:nvPr>
            <p:ph type="dt" sz="half" idx="2"/>
          </p:nvPr>
        </p:nvSpPr>
        <p:spPr>
          <a:xfrm>
            <a:off x="3581400" y="6305550"/>
            <a:ext cx="2133600" cy="476250"/>
          </a:xfrm>
          <a:prstGeom prst="rect">
            <a:avLst/>
          </a:prstGeom>
        </p:spPr>
        <p:txBody>
          <a:bodyPr anchor="b"/>
          <a:lstStyle>
            <a:lvl1pPr algn="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</a:defRPr>
            </a:lvl1pPr>
            <a:extLst/>
          </a:lstStyle>
          <a:p>
            <a:fld id="{0FC93D0B-437E-4614-A024-3784356C3399}" type="datetimeFigureOut">
              <a:rPr lang="en-US" smtClean="0"/>
              <a:pPr/>
              <a:t>12/25/2021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5715000" y="6305550"/>
            <a:ext cx="2895600" cy="476250"/>
          </a:xfrm>
          <a:prstGeom prst="rect">
            <a:avLst/>
          </a:prstGeom>
        </p:spPr>
        <p:txBody>
          <a:bodyPr anchor="b"/>
          <a:lstStyle>
            <a:lvl1pPr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endParaRPr 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4"/>
          </p:nvPr>
        </p:nvSpPr>
        <p:spPr>
          <a:xfrm>
            <a:off x="8613648" y="6305550"/>
            <a:ext cx="457200" cy="476250"/>
          </a:xfrm>
          <a:prstGeom prst="rect">
            <a:avLst/>
          </a:prstGeom>
        </p:spPr>
        <p:txBody>
          <a:bodyPr anchor="b"/>
          <a:lstStyle>
            <a:lvl1pPr algn="ct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fld id="{B30786FE-68A9-4475-AC5D-19688D97BAD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Rectangle 14"/>
          <p:cNvSpPr/>
          <p:nvPr/>
        </p:nvSpPr>
        <p:spPr bwMode="invGray">
          <a:xfrm>
            <a:off x="1014984" y="-54"/>
            <a:ext cx="73152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rtl="0" eaLnBrk="1" latinLnBrk="0" hangingPunct="1">
        <a:spcBef>
          <a:spcPct val="0"/>
        </a:spcBef>
        <a:buNone/>
        <a:defRPr kumimoji="0" sz="4300" kern="1200">
          <a:solidFill>
            <a:schemeClr val="tx2">
              <a:satMod val="130000"/>
            </a:schemeClr>
          </a:solidFill>
          <a:effectLst>
            <a:outerShdw blurRad="50000" dist="30000" dir="5400000" algn="tl" rotWithShape="0">
              <a:srgbClr val="000000">
                <a:alpha val="30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83464" algn="l" rtl="0" eaLnBrk="1" latinLnBrk="0" hangingPunct="1">
        <a:lnSpc>
          <a:spcPct val="100000"/>
        </a:lnSpc>
        <a:spcBef>
          <a:spcPts val="600"/>
        </a:spcBef>
        <a:buClr>
          <a:schemeClr val="accent1"/>
        </a:buClr>
        <a:buSzPct val="80000"/>
        <a:buFont typeface="Wingdings 2"/>
        <a:buChar char="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37744" algn="l" rtl="0" eaLnBrk="1" latinLnBrk="0" hangingPunct="1">
        <a:lnSpc>
          <a:spcPct val="100000"/>
        </a:lnSpc>
        <a:spcBef>
          <a:spcPts val="550"/>
        </a:spcBef>
        <a:buClr>
          <a:schemeClr val="accent1"/>
        </a:buClr>
        <a:buFont typeface="Verdana"/>
        <a:buChar char="◦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886968" indent="-228600" algn="l" rtl="0" eaLnBrk="1" latinLnBrk="0" hangingPunct="1">
        <a:lnSpc>
          <a:spcPct val="100000"/>
        </a:lnSpc>
        <a:spcBef>
          <a:spcPct val="20000"/>
        </a:spcBef>
        <a:buClr>
          <a:schemeClr val="accent2"/>
        </a:buClr>
        <a:buFont typeface="Wingdings 2"/>
        <a:buChar char="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173736" algn="l" rtl="0" eaLnBrk="1" latinLnBrk="0" hangingPunct="1">
        <a:lnSpc>
          <a:spcPct val="100000"/>
        </a:lnSpc>
        <a:spcBef>
          <a:spcPct val="20000"/>
        </a:spcBef>
        <a:buClr>
          <a:schemeClr val="accent3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298448" indent="-182880" algn="l" rtl="0" eaLnBrk="1" latinLnBrk="0" hangingPunct="1">
        <a:lnSpc>
          <a:spcPct val="100000"/>
        </a:lnSpc>
        <a:spcBef>
          <a:spcPct val="20000"/>
        </a:spcBef>
        <a:buClr>
          <a:schemeClr val="accent4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508760" indent="-182880" algn="l" rtl="0" eaLnBrk="1" latinLnBrk="0" hangingPunct="1">
        <a:lnSpc>
          <a:spcPct val="100000"/>
        </a:lnSpc>
        <a:spcBef>
          <a:spcPct val="20000"/>
        </a:spcBef>
        <a:buClr>
          <a:schemeClr val="accent5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71907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213055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4.emf"/><Relationship Id="rId5" Type="http://schemas.openxmlformats.org/officeDocument/2006/relationships/package" Target="../embeddings/Microsoft_Excel_Worksheet.xlsx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>
            <a:cxnSpLocks/>
          </p:cNvCxnSpPr>
          <p:nvPr/>
        </p:nvCxnSpPr>
        <p:spPr>
          <a:xfrm>
            <a:off x="1043608" y="6499457"/>
            <a:ext cx="712879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6755152" y="6572272"/>
            <a:ext cx="1345240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rtl="1"/>
            <a:r>
              <a:rPr lang="fa-IR" sz="10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تهیه و تنظیم : سید حیدر علوی</a:t>
            </a:r>
            <a:endParaRPr lang="en-US" sz="1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705681" y="548680"/>
            <a:ext cx="573265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fa-IR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آنالیز داده های </a:t>
            </a:r>
            <a:r>
              <a:rPr lang="fa-IR" sz="36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کنسانتره</a:t>
            </a:r>
            <a:r>
              <a:rPr lang="fa-IR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ورودی به </a:t>
            </a:r>
            <a:r>
              <a:rPr lang="fa-IR" sz="36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میکسر</a:t>
            </a:r>
            <a:r>
              <a:rPr lang="fa-IR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</a:t>
            </a:r>
            <a:br>
              <a:rPr lang="fa-IR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</a:br>
            <a:r>
              <a:rPr lang="fa-IR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و </a:t>
            </a:r>
            <a:r>
              <a:rPr lang="fa-IR" sz="36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گندله</a:t>
            </a:r>
            <a:r>
              <a:rPr lang="fa-IR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تولیدی</a:t>
            </a:r>
            <a:endParaRPr lang="en-US" sz="36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E259FB9-1872-47CB-A97E-46EC9F196E07}"/>
              </a:ext>
            </a:extLst>
          </p:cNvPr>
          <p:cNvSpPr/>
          <p:nvPr/>
        </p:nvSpPr>
        <p:spPr>
          <a:xfrm>
            <a:off x="4224791" y="6572271"/>
            <a:ext cx="694421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rtl="1"/>
            <a:r>
              <a:rPr lang="fa-IR" sz="10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زمستان 1400</a:t>
            </a:r>
            <a:endParaRPr lang="en-US" sz="1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6913DD9-CDA3-43FD-AD19-429E0308D71B}"/>
              </a:ext>
            </a:extLst>
          </p:cNvPr>
          <p:cNvSpPr/>
          <p:nvPr/>
        </p:nvSpPr>
        <p:spPr>
          <a:xfrm>
            <a:off x="1304985" y="6572272"/>
            <a:ext cx="615874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rtl="1"/>
            <a:r>
              <a:rPr lang="en-US" sz="10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Page: </a:t>
            </a:r>
            <a:fld id="{14AD6811-EE99-4BEB-8435-24D1DDA55D92}" type="slidenum">
              <a:rPr lang="en-US" sz="1000" b="1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1</a:t>
            </a:fld>
            <a:endParaRPr lang="en-US" sz="1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C502535-3FDA-419B-A2C5-1C29F14E909B}"/>
              </a:ext>
            </a:extLst>
          </p:cNvPr>
          <p:cNvSpPr txBox="1"/>
          <p:nvPr/>
        </p:nvSpPr>
        <p:spPr>
          <a:xfrm>
            <a:off x="3124332" y="5127575"/>
            <a:ext cx="2895344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 rtl="1"/>
            <a:r>
              <a:rPr lang="fa-IR" sz="2400" b="1" dirty="0">
                <a:ln w="19050">
                  <a:noFill/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تهیه و تنظیم: سید حیدر علوی</a:t>
            </a:r>
            <a:endParaRPr lang="en-US" sz="2400" b="1" dirty="0">
              <a:ln w="19050">
                <a:noFill/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E137BA-FBE3-4EDA-846F-329C5F0682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6077777"/>
            <a:ext cx="939375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F6ADDF5-B2F3-4541-AFD1-4C5FFA41FE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5018" y="5958000"/>
            <a:ext cx="882000" cy="900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97FD103-5E93-48DA-9506-262B6E7F6DC7}"/>
              </a:ext>
            </a:extLst>
          </p:cNvPr>
          <p:cNvSpPr txBox="1"/>
          <p:nvPr/>
        </p:nvSpPr>
        <p:spPr>
          <a:xfrm>
            <a:off x="1652788" y="2062589"/>
            <a:ext cx="58384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fa-IR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با استفاده از </a:t>
            </a:r>
            <a:r>
              <a:rPr lang="fa-IR" sz="36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الگوریتم</a:t>
            </a:r>
            <a:r>
              <a:rPr lang="fa-IR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های یادگیری ماشینی</a:t>
            </a:r>
            <a:endParaRPr lang="en-US" sz="36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>
            <a:cxnSpLocks/>
          </p:cNvCxnSpPr>
          <p:nvPr/>
        </p:nvCxnSpPr>
        <p:spPr>
          <a:xfrm>
            <a:off x="1043608" y="6499457"/>
            <a:ext cx="712879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6755152" y="6572272"/>
            <a:ext cx="1345240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rtl="1"/>
            <a:r>
              <a:rPr lang="fa-IR" sz="10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تهیه و تنظیم : سید حیدر علوی</a:t>
            </a:r>
            <a:endParaRPr lang="en-US" sz="1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86169" y="44624"/>
            <a:ext cx="73677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fa-IR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ارتباط </a:t>
            </a:r>
            <a:r>
              <a:rPr lang="en-US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Al2o3 </a:t>
            </a:r>
            <a:r>
              <a:rPr lang="fa-IR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</a:t>
            </a:r>
            <a:r>
              <a:rPr lang="fa-IR" sz="36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کنسانتره</a:t>
            </a:r>
            <a:r>
              <a:rPr lang="fa-IR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با دیگر پارامترهای </a:t>
            </a:r>
            <a:r>
              <a:rPr lang="fa-IR" sz="36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کنسانتره</a:t>
            </a:r>
            <a:endParaRPr lang="en-US" sz="36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E259FB9-1872-47CB-A97E-46EC9F196E07}"/>
              </a:ext>
            </a:extLst>
          </p:cNvPr>
          <p:cNvSpPr/>
          <p:nvPr/>
        </p:nvSpPr>
        <p:spPr>
          <a:xfrm>
            <a:off x="4224791" y="6572271"/>
            <a:ext cx="694421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rtl="1"/>
            <a:r>
              <a:rPr lang="fa-IR" sz="10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زمستان 1400</a:t>
            </a:r>
            <a:endParaRPr lang="en-US" sz="1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6913DD9-CDA3-43FD-AD19-429E0308D71B}"/>
              </a:ext>
            </a:extLst>
          </p:cNvPr>
          <p:cNvSpPr/>
          <p:nvPr/>
        </p:nvSpPr>
        <p:spPr>
          <a:xfrm>
            <a:off x="1304985" y="6572272"/>
            <a:ext cx="615874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rtl="1"/>
            <a:r>
              <a:rPr lang="en-US" sz="10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Page: </a:t>
            </a:r>
            <a:fld id="{14AD6811-EE99-4BEB-8435-24D1DDA55D92}" type="slidenum">
              <a:rPr lang="en-US" sz="1000" b="1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10</a:t>
            </a:fld>
            <a:endParaRPr lang="en-US" sz="1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E137BA-FBE3-4EDA-846F-329C5F0682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6077777"/>
            <a:ext cx="939375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F6ADDF5-B2F3-4541-AFD1-4C5FFA41FE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5018" y="5958000"/>
            <a:ext cx="882000" cy="900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E562235-533C-41EF-A2CC-5E97383792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9376" y="678321"/>
            <a:ext cx="7325642" cy="5501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5112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>
            <a:cxnSpLocks/>
          </p:cNvCxnSpPr>
          <p:nvPr/>
        </p:nvCxnSpPr>
        <p:spPr>
          <a:xfrm>
            <a:off x="1043608" y="6499457"/>
            <a:ext cx="712879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6755152" y="6572272"/>
            <a:ext cx="1345240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rtl="1"/>
            <a:r>
              <a:rPr lang="fa-IR" sz="10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تهیه و تنظیم : سید حیدر علوی</a:t>
            </a:r>
            <a:endParaRPr lang="en-US" sz="1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369475" y="44624"/>
            <a:ext cx="64011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fa-IR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ارتباط </a:t>
            </a:r>
            <a:r>
              <a:rPr lang="en-US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P </a:t>
            </a:r>
            <a:r>
              <a:rPr lang="fa-IR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</a:t>
            </a:r>
            <a:r>
              <a:rPr lang="fa-IR" sz="36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کنسانتره</a:t>
            </a:r>
            <a:r>
              <a:rPr lang="fa-IR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با دیگر پارامترهای </a:t>
            </a:r>
            <a:r>
              <a:rPr lang="fa-IR" sz="36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کنسانتره</a:t>
            </a:r>
            <a:endParaRPr lang="en-US" sz="36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E259FB9-1872-47CB-A97E-46EC9F196E07}"/>
              </a:ext>
            </a:extLst>
          </p:cNvPr>
          <p:cNvSpPr/>
          <p:nvPr/>
        </p:nvSpPr>
        <p:spPr>
          <a:xfrm>
            <a:off x="4224791" y="6572271"/>
            <a:ext cx="694421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rtl="1"/>
            <a:r>
              <a:rPr lang="fa-IR" sz="10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زمستان 1400</a:t>
            </a:r>
            <a:endParaRPr lang="en-US" sz="1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6913DD9-CDA3-43FD-AD19-429E0308D71B}"/>
              </a:ext>
            </a:extLst>
          </p:cNvPr>
          <p:cNvSpPr/>
          <p:nvPr/>
        </p:nvSpPr>
        <p:spPr>
          <a:xfrm>
            <a:off x="1304985" y="6572272"/>
            <a:ext cx="615874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rtl="1"/>
            <a:r>
              <a:rPr lang="en-US" sz="10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Page: </a:t>
            </a:r>
            <a:fld id="{14AD6811-EE99-4BEB-8435-24D1DDA55D92}" type="slidenum">
              <a:rPr lang="en-US" sz="1000" b="1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11</a:t>
            </a:fld>
            <a:endParaRPr lang="en-US" sz="1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E137BA-FBE3-4EDA-846F-329C5F0682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6077777"/>
            <a:ext cx="939375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F6ADDF5-B2F3-4541-AFD1-4C5FFA41FE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5018" y="5958000"/>
            <a:ext cx="882000" cy="900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E562235-533C-41EF-A2CC-5E97383792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5576" y="678321"/>
            <a:ext cx="7416824" cy="5501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550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>
            <a:cxnSpLocks/>
          </p:cNvCxnSpPr>
          <p:nvPr/>
        </p:nvCxnSpPr>
        <p:spPr>
          <a:xfrm>
            <a:off x="1043608" y="6499457"/>
            <a:ext cx="712879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6755152" y="6572272"/>
            <a:ext cx="1345240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rtl="1"/>
            <a:r>
              <a:rPr lang="fa-IR" sz="10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تهیه و تنظیم : سید حیدر علوی</a:t>
            </a:r>
            <a:endParaRPr lang="en-US" sz="1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044867" y="44624"/>
            <a:ext cx="70503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fa-IR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ارتباط </a:t>
            </a:r>
            <a:r>
              <a:rPr lang="en-US" sz="36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Mno</a:t>
            </a:r>
            <a:r>
              <a:rPr lang="en-US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</a:t>
            </a:r>
            <a:r>
              <a:rPr lang="fa-IR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</a:t>
            </a:r>
            <a:r>
              <a:rPr lang="fa-IR" sz="36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کنسانتره</a:t>
            </a:r>
            <a:r>
              <a:rPr lang="fa-IR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با دیگر پارامترهای </a:t>
            </a:r>
            <a:r>
              <a:rPr lang="fa-IR" sz="36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کنسانتره</a:t>
            </a:r>
            <a:endParaRPr lang="en-US" sz="36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E259FB9-1872-47CB-A97E-46EC9F196E07}"/>
              </a:ext>
            </a:extLst>
          </p:cNvPr>
          <p:cNvSpPr/>
          <p:nvPr/>
        </p:nvSpPr>
        <p:spPr>
          <a:xfrm>
            <a:off x="4224791" y="6572271"/>
            <a:ext cx="694421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rtl="1"/>
            <a:r>
              <a:rPr lang="fa-IR" sz="10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زمستان 1400</a:t>
            </a:r>
            <a:endParaRPr lang="en-US" sz="1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6913DD9-CDA3-43FD-AD19-429E0308D71B}"/>
              </a:ext>
            </a:extLst>
          </p:cNvPr>
          <p:cNvSpPr/>
          <p:nvPr/>
        </p:nvSpPr>
        <p:spPr>
          <a:xfrm>
            <a:off x="1304985" y="6572272"/>
            <a:ext cx="615874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rtl="1"/>
            <a:r>
              <a:rPr lang="en-US" sz="10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Page: </a:t>
            </a:r>
            <a:fld id="{14AD6811-EE99-4BEB-8435-24D1DDA55D92}" type="slidenum">
              <a:rPr lang="en-US" sz="1000" b="1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12</a:t>
            </a:fld>
            <a:endParaRPr lang="en-US" sz="1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E137BA-FBE3-4EDA-846F-329C5F0682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6077777"/>
            <a:ext cx="939375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F6ADDF5-B2F3-4541-AFD1-4C5FFA41FE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5018" y="5958000"/>
            <a:ext cx="882000" cy="900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E562235-533C-41EF-A2CC-5E97383792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5576" y="678321"/>
            <a:ext cx="7509442" cy="5501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8045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>
            <a:cxnSpLocks/>
          </p:cNvCxnSpPr>
          <p:nvPr/>
        </p:nvCxnSpPr>
        <p:spPr>
          <a:xfrm>
            <a:off x="1043608" y="6499457"/>
            <a:ext cx="712879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6755152" y="6572272"/>
            <a:ext cx="1345240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rtl="1"/>
            <a:r>
              <a:rPr lang="fa-IR" sz="10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تهیه و تنظیم : سید حیدر علوی</a:t>
            </a:r>
            <a:endParaRPr lang="en-US" sz="1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601109" y="44624"/>
            <a:ext cx="59378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fa-IR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ارتباط پارامترهای </a:t>
            </a:r>
            <a:r>
              <a:rPr lang="fa-IR" sz="36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کنسانتره</a:t>
            </a:r>
            <a:r>
              <a:rPr lang="fa-IR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با </a:t>
            </a:r>
            <a:r>
              <a:rPr lang="en-US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CCS</a:t>
            </a:r>
            <a:r>
              <a:rPr lang="fa-IR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</a:t>
            </a:r>
            <a:r>
              <a:rPr lang="fa-IR" sz="36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گندله</a:t>
            </a:r>
            <a:endParaRPr lang="en-US" sz="36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E259FB9-1872-47CB-A97E-46EC9F196E07}"/>
              </a:ext>
            </a:extLst>
          </p:cNvPr>
          <p:cNvSpPr/>
          <p:nvPr/>
        </p:nvSpPr>
        <p:spPr>
          <a:xfrm>
            <a:off x="4224791" y="6572271"/>
            <a:ext cx="694421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rtl="1"/>
            <a:r>
              <a:rPr lang="fa-IR" sz="10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زمستان 1400</a:t>
            </a:r>
            <a:endParaRPr lang="en-US" sz="1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6913DD9-CDA3-43FD-AD19-429E0308D71B}"/>
              </a:ext>
            </a:extLst>
          </p:cNvPr>
          <p:cNvSpPr/>
          <p:nvPr/>
        </p:nvSpPr>
        <p:spPr>
          <a:xfrm>
            <a:off x="1304985" y="6572272"/>
            <a:ext cx="615874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rtl="1"/>
            <a:r>
              <a:rPr lang="en-US" sz="10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Page: </a:t>
            </a:r>
            <a:fld id="{14AD6811-EE99-4BEB-8435-24D1DDA55D92}" type="slidenum">
              <a:rPr lang="en-US" sz="1000" b="1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13</a:t>
            </a:fld>
            <a:endParaRPr lang="en-US" sz="1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E137BA-FBE3-4EDA-846F-329C5F0682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6077777"/>
            <a:ext cx="939375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F6ADDF5-B2F3-4541-AFD1-4C5FFA41FE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5018" y="5958000"/>
            <a:ext cx="882000" cy="900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E562235-533C-41EF-A2CC-5E97383792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7584" y="678321"/>
            <a:ext cx="7437434" cy="5501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8079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>
            <a:cxnSpLocks/>
          </p:cNvCxnSpPr>
          <p:nvPr/>
        </p:nvCxnSpPr>
        <p:spPr>
          <a:xfrm>
            <a:off x="1043608" y="6499457"/>
            <a:ext cx="712879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6755152" y="6572272"/>
            <a:ext cx="1345240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rtl="1"/>
            <a:r>
              <a:rPr lang="fa-IR" sz="10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تهیه و تنظیم : سید حیدر علوی</a:t>
            </a:r>
            <a:endParaRPr lang="en-US" sz="1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670487" y="44624"/>
            <a:ext cx="57990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fa-IR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ارتباط پارامترهای </a:t>
            </a:r>
            <a:r>
              <a:rPr lang="fa-IR" sz="36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کنسانتره</a:t>
            </a:r>
            <a:r>
              <a:rPr lang="fa-IR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با </a:t>
            </a:r>
            <a:r>
              <a:rPr lang="en-US" sz="36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TFe</a:t>
            </a:r>
            <a:r>
              <a:rPr lang="fa-IR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</a:t>
            </a:r>
            <a:r>
              <a:rPr lang="fa-IR" sz="36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گندله</a:t>
            </a:r>
            <a:endParaRPr lang="en-US" sz="36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E259FB9-1872-47CB-A97E-46EC9F196E07}"/>
              </a:ext>
            </a:extLst>
          </p:cNvPr>
          <p:cNvSpPr/>
          <p:nvPr/>
        </p:nvSpPr>
        <p:spPr>
          <a:xfrm>
            <a:off x="4224791" y="6572271"/>
            <a:ext cx="694421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rtl="1"/>
            <a:r>
              <a:rPr lang="fa-IR" sz="10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زمستان 1400</a:t>
            </a:r>
            <a:endParaRPr lang="en-US" sz="1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6913DD9-CDA3-43FD-AD19-429E0308D71B}"/>
              </a:ext>
            </a:extLst>
          </p:cNvPr>
          <p:cNvSpPr/>
          <p:nvPr/>
        </p:nvSpPr>
        <p:spPr>
          <a:xfrm>
            <a:off x="1304985" y="6572272"/>
            <a:ext cx="615874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rtl="1"/>
            <a:r>
              <a:rPr lang="en-US" sz="10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Page: </a:t>
            </a:r>
            <a:fld id="{14AD6811-EE99-4BEB-8435-24D1DDA55D92}" type="slidenum">
              <a:rPr lang="en-US" sz="1000" b="1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14</a:t>
            </a:fld>
            <a:endParaRPr lang="en-US" sz="1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E137BA-FBE3-4EDA-846F-329C5F0682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6077777"/>
            <a:ext cx="939375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F6ADDF5-B2F3-4541-AFD1-4C5FFA41FE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5018" y="5958000"/>
            <a:ext cx="882000" cy="900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E562235-533C-41EF-A2CC-5E97383792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5576" y="678321"/>
            <a:ext cx="7632848" cy="5501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7849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>
            <a:cxnSpLocks/>
          </p:cNvCxnSpPr>
          <p:nvPr/>
        </p:nvCxnSpPr>
        <p:spPr>
          <a:xfrm>
            <a:off x="1043608" y="6499457"/>
            <a:ext cx="712879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6755152" y="6572272"/>
            <a:ext cx="1345240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rtl="1"/>
            <a:r>
              <a:rPr lang="fa-IR" sz="10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تهیه و تنظیم : سید حیدر علوی</a:t>
            </a:r>
            <a:endParaRPr lang="en-US" sz="1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699341" y="44624"/>
            <a:ext cx="57413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fa-IR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ارتباط پارامترهای </a:t>
            </a:r>
            <a:r>
              <a:rPr lang="fa-IR" sz="36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کنسانتره</a:t>
            </a:r>
            <a:r>
              <a:rPr lang="fa-IR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با </a:t>
            </a:r>
            <a:r>
              <a:rPr lang="en-US" sz="36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Feo</a:t>
            </a:r>
            <a:r>
              <a:rPr lang="fa-IR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</a:t>
            </a:r>
            <a:r>
              <a:rPr lang="fa-IR" sz="36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گندله</a:t>
            </a:r>
            <a:endParaRPr lang="en-US" sz="36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E259FB9-1872-47CB-A97E-46EC9F196E07}"/>
              </a:ext>
            </a:extLst>
          </p:cNvPr>
          <p:cNvSpPr/>
          <p:nvPr/>
        </p:nvSpPr>
        <p:spPr>
          <a:xfrm>
            <a:off x="4224791" y="6572271"/>
            <a:ext cx="694421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rtl="1"/>
            <a:r>
              <a:rPr lang="fa-IR" sz="10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زمستان 1400</a:t>
            </a:r>
            <a:endParaRPr lang="en-US" sz="1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6913DD9-CDA3-43FD-AD19-429E0308D71B}"/>
              </a:ext>
            </a:extLst>
          </p:cNvPr>
          <p:cNvSpPr/>
          <p:nvPr/>
        </p:nvSpPr>
        <p:spPr>
          <a:xfrm>
            <a:off x="1304985" y="6572272"/>
            <a:ext cx="615874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rtl="1"/>
            <a:r>
              <a:rPr lang="en-US" sz="10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Page: </a:t>
            </a:r>
            <a:fld id="{14AD6811-EE99-4BEB-8435-24D1DDA55D92}" type="slidenum">
              <a:rPr lang="en-US" sz="1000" b="1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15</a:t>
            </a:fld>
            <a:endParaRPr lang="en-US" sz="1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E137BA-FBE3-4EDA-846F-329C5F0682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6077777"/>
            <a:ext cx="939375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F6ADDF5-B2F3-4541-AFD1-4C5FFA41FE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5018" y="5958000"/>
            <a:ext cx="882000" cy="900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E562235-533C-41EF-A2CC-5E97383792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1560" y="678321"/>
            <a:ext cx="7848872" cy="5501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8572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>
            <a:cxnSpLocks/>
          </p:cNvCxnSpPr>
          <p:nvPr/>
        </p:nvCxnSpPr>
        <p:spPr>
          <a:xfrm>
            <a:off x="1043608" y="6499457"/>
            <a:ext cx="712879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6755152" y="6572272"/>
            <a:ext cx="1345240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rtl="1"/>
            <a:r>
              <a:rPr lang="fa-IR" sz="10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تهیه و تنظیم : سید حیدر علوی</a:t>
            </a:r>
            <a:endParaRPr lang="en-US" sz="1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264479" y="44624"/>
            <a:ext cx="66111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fa-IR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ارتباط پارامترهای </a:t>
            </a:r>
            <a:r>
              <a:rPr lang="fa-IR" sz="36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کنسانتره</a:t>
            </a:r>
            <a:r>
              <a:rPr lang="fa-IR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با </a:t>
            </a:r>
            <a:r>
              <a:rPr lang="en-US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&gt;16mm</a:t>
            </a:r>
            <a:r>
              <a:rPr lang="fa-IR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</a:t>
            </a:r>
            <a:r>
              <a:rPr lang="fa-IR" sz="36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گندله</a:t>
            </a:r>
            <a:endParaRPr lang="en-US" sz="36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E259FB9-1872-47CB-A97E-46EC9F196E07}"/>
              </a:ext>
            </a:extLst>
          </p:cNvPr>
          <p:cNvSpPr/>
          <p:nvPr/>
        </p:nvSpPr>
        <p:spPr>
          <a:xfrm>
            <a:off x="4224791" y="6572271"/>
            <a:ext cx="694421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rtl="1"/>
            <a:r>
              <a:rPr lang="fa-IR" sz="10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زمستان 1400</a:t>
            </a:r>
            <a:endParaRPr lang="en-US" sz="1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6913DD9-CDA3-43FD-AD19-429E0308D71B}"/>
              </a:ext>
            </a:extLst>
          </p:cNvPr>
          <p:cNvSpPr/>
          <p:nvPr/>
        </p:nvSpPr>
        <p:spPr>
          <a:xfrm>
            <a:off x="1304985" y="6572272"/>
            <a:ext cx="615874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rtl="1"/>
            <a:r>
              <a:rPr lang="en-US" sz="10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Page: </a:t>
            </a:r>
            <a:fld id="{14AD6811-EE99-4BEB-8435-24D1DDA55D92}" type="slidenum">
              <a:rPr lang="en-US" sz="1000" b="1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16</a:t>
            </a:fld>
            <a:endParaRPr lang="en-US" sz="1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E137BA-FBE3-4EDA-846F-329C5F0682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6077777"/>
            <a:ext cx="939375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F6ADDF5-B2F3-4541-AFD1-4C5FFA41FE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5018" y="5958000"/>
            <a:ext cx="882000" cy="900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E562235-533C-41EF-A2CC-5E97383792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2056" y="678321"/>
            <a:ext cx="7552962" cy="5501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9851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>
            <a:cxnSpLocks/>
          </p:cNvCxnSpPr>
          <p:nvPr/>
        </p:nvCxnSpPr>
        <p:spPr>
          <a:xfrm>
            <a:off x="1043608" y="6499457"/>
            <a:ext cx="712879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6755152" y="6572272"/>
            <a:ext cx="1345240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rtl="1"/>
            <a:r>
              <a:rPr lang="fa-IR" sz="10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تهیه و تنظیم : سید حیدر علوی</a:t>
            </a:r>
            <a:endParaRPr lang="en-US" sz="1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230016" y="44624"/>
            <a:ext cx="66800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fa-IR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ارتباط پارامترهای </a:t>
            </a:r>
            <a:r>
              <a:rPr lang="fa-IR" sz="36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کنسانتره</a:t>
            </a:r>
            <a:r>
              <a:rPr lang="fa-IR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با </a:t>
            </a:r>
            <a:r>
              <a:rPr lang="en-US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9-16mm</a:t>
            </a:r>
            <a:r>
              <a:rPr lang="fa-IR" sz="36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گندله</a:t>
            </a:r>
            <a:endParaRPr lang="en-US" sz="36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E259FB9-1872-47CB-A97E-46EC9F196E07}"/>
              </a:ext>
            </a:extLst>
          </p:cNvPr>
          <p:cNvSpPr/>
          <p:nvPr/>
        </p:nvSpPr>
        <p:spPr>
          <a:xfrm>
            <a:off x="4224791" y="6572271"/>
            <a:ext cx="694421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rtl="1"/>
            <a:r>
              <a:rPr lang="fa-IR" sz="10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زمستان 1400</a:t>
            </a:r>
            <a:endParaRPr lang="en-US" sz="1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6913DD9-CDA3-43FD-AD19-429E0308D71B}"/>
              </a:ext>
            </a:extLst>
          </p:cNvPr>
          <p:cNvSpPr/>
          <p:nvPr/>
        </p:nvSpPr>
        <p:spPr>
          <a:xfrm>
            <a:off x="1304985" y="6572272"/>
            <a:ext cx="615874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rtl="1"/>
            <a:r>
              <a:rPr lang="en-US" sz="10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Page: </a:t>
            </a:r>
            <a:fld id="{14AD6811-EE99-4BEB-8435-24D1DDA55D92}" type="slidenum">
              <a:rPr lang="en-US" sz="1000" b="1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17</a:t>
            </a:fld>
            <a:endParaRPr lang="en-US" sz="1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E137BA-FBE3-4EDA-846F-329C5F0682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6077777"/>
            <a:ext cx="939375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F6ADDF5-B2F3-4541-AFD1-4C5FFA41FE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5018" y="5958000"/>
            <a:ext cx="882000" cy="900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E562235-533C-41EF-A2CC-5E97383792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4597" y="678321"/>
            <a:ext cx="7867843" cy="5501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3144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>
            <a:cxnSpLocks/>
          </p:cNvCxnSpPr>
          <p:nvPr/>
        </p:nvCxnSpPr>
        <p:spPr>
          <a:xfrm>
            <a:off x="1043608" y="6499457"/>
            <a:ext cx="712879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6755152" y="6572272"/>
            <a:ext cx="1345240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rtl="1"/>
            <a:r>
              <a:rPr lang="fa-IR" sz="10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تهیه و تنظیم : سید حیدر علوی</a:t>
            </a:r>
            <a:endParaRPr lang="en-US" sz="1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67501" y="44624"/>
            <a:ext cx="68050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fa-IR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ارتباط پارامترهای </a:t>
            </a:r>
            <a:r>
              <a:rPr lang="fa-IR" sz="36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کنسانتره</a:t>
            </a:r>
            <a:r>
              <a:rPr lang="fa-IR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با </a:t>
            </a:r>
            <a:r>
              <a:rPr lang="en-US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6.3-9mm</a:t>
            </a:r>
            <a:r>
              <a:rPr lang="fa-IR" sz="36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گندله</a:t>
            </a:r>
            <a:endParaRPr lang="en-US" sz="36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E259FB9-1872-47CB-A97E-46EC9F196E07}"/>
              </a:ext>
            </a:extLst>
          </p:cNvPr>
          <p:cNvSpPr/>
          <p:nvPr/>
        </p:nvSpPr>
        <p:spPr>
          <a:xfrm>
            <a:off x="4224791" y="6572271"/>
            <a:ext cx="694421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rtl="1"/>
            <a:r>
              <a:rPr lang="fa-IR" sz="10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زمستان 1400</a:t>
            </a:r>
            <a:endParaRPr lang="en-US" sz="1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6913DD9-CDA3-43FD-AD19-429E0308D71B}"/>
              </a:ext>
            </a:extLst>
          </p:cNvPr>
          <p:cNvSpPr/>
          <p:nvPr/>
        </p:nvSpPr>
        <p:spPr>
          <a:xfrm>
            <a:off x="1304985" y="6572272"/>
            <a:ext cx="615874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rtl="1"/>
            <a:r>
              <a:rPr lang="en-US" sz="10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Page: </a:t>
            </a:r>
            <a:fld id="{14AD6811-EE99-4BEB-8435-24D1DDA55D92}" type="slidenum">
              <a:rPr lang="en-US" sz="1000" b="1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18</a:t>
            </a:fld>
            <a:endParaRPr lang="en-US" sz="1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E137BA-FBE3-4EDA-846F-329C5F0682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6077777"/>
            <a:ext cx="939375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F6ADDF5-B2F3-4541-AFD1-4C5FFA41FE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5018" y="5958000"/>
            <a:ext cx="882000" cy="900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E562235-533C-41EF-A2CC-5E97383792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5648" y="678321"/>
            <a:ext cx="7826792" cy="5501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1992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>
            <a:cxnSpLocks/>
          </p:cNvCxnSpPr>
          <p:nvPr/>
        </p:nvCxnSpPr>
        <p:spPr>
          <a:xfrm>
            <a:off x="1043608" y="6499457"/>
            <a:ext cx="712879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6755152" y="6572272"/>
            <a:ext cx="1345240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rtl="1"/>
            <a:r>
              <a:rPr lang="fa-IR" sz="10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تهیه و تنظیم : سید حیدر علوی</a:t>
            </a:r>
            <a:endParaRPr lang="en-US" sz="1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237232" y="44624"/>
            <a:ext cx="66656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fa-IR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ارتباط پارامترهای </a:t>
            </a:r>
            <a:r>
              <a:rPr lang="fa-IR" sz="36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کنسانتره</a:t>
            </a:r>
            <a:r>
              <a:rPr lang="fa-IR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با </a:t>
            </a:r>
            <a:r>
              <a:rPr lang="en-US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&lt;6.3mm</a:t>
            </a:r>
            <a:r>
              <a:rPr lang="fa-IR" sz="36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گندله</a:t>
            </a:r>
            <a:endParaRPr lang="en-US" sz="36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E259FB9-1872-47CB-A97E-46EC9F196E07}"/>
              </a:ext>
            </a:extLst>
          </p:cNvPr>
          <p:cNvSpPr/>
          <p:nvPr/>
        </p:nvSpPr>
        <p:spPr>
          <a:xfrm>
            <a:off x="4224791" y="6572271"/>
            <a:ext cx="694421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rtl="1"/>
            <a:r>
              <a:rPr lang="fa-IR" sz="10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زمستان 1400</a:t>
            </a:r>
            <a:endParaRPr lang="en-US" sz="1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6913DD9-CDA3-43FD-AD19-429E0308D71B}"/>
              </a:ext>
            </a:extLst>
          </p:cNvPr>
          <p:cNvSpPr/>
          <p:nvPr/>
        </p:nvSpPr>
        <p:spPr>
          <a:xfrm>
            <a:off x="1304985" y="6572272"/>
            <a:ext cx="615874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rtl="1"/>
            <a:r>
              <a:rPr lang="en-US" sz="10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Page: </a:t>
            </a:r>
            <a:fld id="{14AD6811-EE99-4BEB-8435-24D1DDA55D92}" type="slidenum">
              <a:rPr lang="en-US" sz="1000" b="1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19</a:t>
            </a:fld>
            <a:endParaRPr lang="en-US" sz="1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E137BA-FBE3-4EDA-846F-329C5F0682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6077777"/>
            <a:ext cx="939375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F6ADDF5-B2F3-4541-AFD1-4C5FFA41FE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5018" y="5958000"/>
            <a:ext cx="882000" cy="900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E562235-533C-41EF-A2CC-5E97383792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9376" y="678321"/>
            <a:ext cx="7233024" cy="5501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4726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>
            <a:cxnSpLocks/>
          </p:cNvCxnSpPr>
          <p:nvPr/>
        </p:nvCxnSpPr>
        <p:spPr>
          <a:xfrm>
            <a:off x="1043608" y="6499457"/>
            <a:ext cx="712879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6755152" y="6572272"/>
            <a:ext cx="1345240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rtl="1"/>
            <a:r>
              <a:rPr lang="fa-IR" sz="10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تهیه و تنظیم : سید حیدر علوی</a:t>
            </a:r>
            <a:endParaRPr lang="en-US" sz="1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389744" y="118437"/>
            <a:ext cx="25747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fa-IR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جمع آوری داده ها</a:t>
            </a:r>
            <a:endParaRPr lang="en-US" sz="36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E259FB9-1872-47CB-A97E-46EC9F196E07}"/>
              </a:ext>
            </a:extLst>
          </p:cNvPr>
          <p:cNvSpPr/>
          <p:nvPr/>
        </p:nvSpPr>
        <p:spPr>
          <a:xfrm>
            <a:off x="4224791" y="6572271"/>
            <a:ext cx="694421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rtl="1"/>
            <a:r>
              <a:rPr lang="fa-IR" sz="10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زمستان 1400</a:t>
            </a:r>
            <a:endParaRPr lang="en-US" sz="1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6913DD9-CDA3-43FD-AD19-429E0308D71B}"/>
              </a:ext>
            </a:extLst>
          </p:cNvPr>
          <p:cNvSpPr/>
          <p:nvPr/>
        </p:nvSpPr>
        <p:spPr>
          <a:xfrm>
            <a:off x="1304985" y="6572272"/>
            <a:ext cx="615874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rtl="1"/>
            <a:r>
              <a:rPr lang="en-US" sz="10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Page: </a:t>
            </a:r>
            <a:fld id="{14AD6811-EE99-4BEB-8435-24D1DDA55D92}" type="slidenum">
              <a:rPr lang="en-US" sz="1000" b="1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2</a:t>
            </a:fld>
            <a:endParaRPr lang="en-US" sz="1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E137BA-FBE3-4EDA-846F-329C5F0682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6077777"/>
            <a:ext cx="939375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F6ADDF5-B2F3-4541-AFD1-4C5FFA41FE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5018" y="5958000"/>
            <a:ext cx="882000" cy="900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97FD103-5E93-48DA-9506-262B6E7F6DC7}"/>
              </a:ext>
            </a:extLst>
          </p:cNvPr>
          <p:cNvSpPr txBox="1"/>
          <p:nvPr/>
        </p:nvSpPr>
        <p:spPr>
          <a:xfrm>
            <a:off x="179512" y="764768"/>
            <a:ext cx="87849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Low" rtl="1"/>
            <a:r>
              <a:rPr lang="fa-IR" sz="20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پارامترهای </a:t>
            </a:r>
            <a:r>
              <a:rPr lang="fa-IR" sz="20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کنسانتره</a:t>
            </a:r>
            <a:r>
              <a:rPr lang="fa-IR" sz="20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ورودی به </a:t>
            </a:r>
            <a:r>
              <a:rPr lang="fa-IR" sz="20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میکسرها</a:t>
            </a:r>
            <a:r>
              <a:rPr lang="fa-IR" sz="20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و </a:t>
            </a:r>
            <a:r>
              <a:rPr lang="fa-IR" sz="20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گندله</a:t>
            </a:r>
            <a:r>
              <a:rPr lang="fa-IR" sz="20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خروجی توسط واحد تولید از تاریخ 1400/04/07 لغایت 1400/09/30 </a:t>
            </a:r>
            <a:r>
              <a:rPr lang="fa-IR" sz="20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بصورت</a:t>
            </a:r>
            <a:r>
              <a:rPr lang="fa-IR" sz="20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متوسط روزانه استخراج شده </a:t>
            </a:r>
            <a:r>
              <a:rPr lang="fa-IR" sz="20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اند</a:t>
            </a:r>
            <a:r>
              <a:rPr lang="fa-IR" sz="20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.</a:t>
            </a:r>
            <a:endParaRPr lang="en-US" sz="2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CA712D79-3F41-47E8-9811-BCE67EFEF7A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13793407"/>
              </p:ext>
            </p:extLst>
          </p:nvPr>
        </p:nvGraphicFramePr>
        <p:xfrm>
          <a:off x="323528" y="2708922"/>
          <a:ext cx="8352928" cy="30963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3" name="Worksheet" r:id="rId5" imgW="12210921" imgH="1733435" progId="Excel.Sheet.12">
                  <p:embed/>
                </p:oleObj>
              </mc:Choice>
              <mc:Fallback>
                <p:oleObj name="Worksheet" r:id="rId5" imgW="12210921" imgH="1733435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23528" y="2708922"/>
                        <a:ext cx="8352928" cy="309634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D8A709AF-DA46-45BD-A6F9-AF8FACC2E860}"/>
              </a:ext>
            </a:extLst>
          </p:cNvPr>
          <p:cNvSpPr txBox="1"/>
          <p:nvPr/>
        </p:nvSpPr>
        <p:spPr>
          <a:xfrm>
            <a:off x="179512" y="1516722"/>
            <a:ext cx="87849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Low" rtl="1"/>
            <a:r>
              <a:rPr lang="fa-IR" sz="20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در این مطالعه 10 پارامتر برای </a:t>
            </a:r>
            <a:r>
              <a:rPr lang="fa-IR" sz="20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کنسانتره</a:t>
            </a:r>
            <a:r>
              <a:rPr lang="fa-IR" sz="20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ورودی به </a:t>
            </a:r>
            <a:r>
              <a:rPr lang="fa-IR" sz="20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میکسرها</a:t>
            </a:r>
            <a:r>
              <a:rPr lang="fa-IR" sz="20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و 17 پارامتر برای </a:t>
            </a:r>
            <a:r>
              <a:rPr lang="fa-IR" sz="20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گندله</a:t>
            </a:r>
            <a:r>
              <a:rPr lang="fa-IR" sz="20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تولیدی مورد بررسی قرار گرفته </a:t>
            </a:r>
            <a:r>
              <a:rPr lang="fa-IR" sz="20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اند</a:t>
            </a:r>
            <a:r>
              <a:rPr lang="fa-IR" sz="20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.</a:t>
            </a:r>
            <a:endParaRPr lang="en-US" sz="2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540875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>
            <a:cxnSpLocks/>
          </p:cNvCxnSpPr>
          <p:nvPr/>
        </p:nvCxnSpPr>
        <p:spPr>
          <a:xfrm>
            <a:off x="1043608" y="6499457"/>
            <a:ext cx="712879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6755152" y="6572272"/>
            <a:ext cx="1345240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rtl="1"/>
            <a:r>
              <a:rPr lang="fa-IR" sz="10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تهیه و تنظیم : سید حیدر علوی</a:t>
            </a:r>
            <a:endParaRPr lang="en-US" sz="1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319915" y="44624"/>
            <a:ext cx="65002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fa-IR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ارتباط پارامترهای </a:t>
            </a:r>
            <a:r>
              <a:rPr lang="fa-IR" sz="36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کنسانتره</a:t>
            </a:r>
            <a:r>
              <a:rPr lang="fa-IR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با </a:t>
            </a:r>
            <a:r>
              <a:rPr lang="en-US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Tumble</a:t>
            </a:r>
            <a:r>
              <a:rPr lang="fa-IR" sz="36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گندله</a:t>
            </a:r>
            <a:endParaRPr lang="en-US" sz="36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E259FB9-1872-47CB-A97E-46EC9F196E07}"/>
              </a:ext>
            </a:extLst>
          </p:cNvPr>
          <p:cNvSpPr/>
          <p:nvPr/>
        </p:nvSpPr>
        <p:spPr>
          <a:xfrm>
            <a:off x="4224791" y="6572271"/>
            <a:ext cx="694421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rtl="1"/>
            <a:r>
              <a:rPr lang="fa-IR" sz="10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زمستان 1400</a:t>
            </a:r>
            <a:endParaRPr lang="en-US" sz="1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6913DD9-CDA3-43FD-AD19-429E0308D71B}"/>
              </a:ext>
            </a:extLst>
          </p:cNvPr>
          <p:cNvSpPr/>
          <p:nvPr/>
        </p:nvSpPr>
        <p:spPr>
          <a:xfrm>
            <a:off x="1304985" y="6572272"/>
            <a:ext cx="615874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rtl="1"/>
            <a:r>
              <a:rPr lang="en-US" sz="10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Page: </a:t>
            </a:r>
            <a:fld id="{14AD6811-EE99-4BEB-8435-24D1DDA55D92}" type="slidenum">
              <a:rPr lang="en-US" sz="1000" b="1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20</a:t>
            </a:fld>
            <a:endParaRPr lang="en-US" sz="1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E137BA-FBE3-4EDA-846F-329C5F0682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6077777"/>
            <a:ext cx="939375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F6ADDF5-B2F3-4541-AFD1-4C5FFA41FE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5018" y="5958000"/>
            <a:ext cx="882000" cy="900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E562235-533C-41EF-A2CC-5E97383792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9743" y="678321"/>
            <a:ext cx="7565275" cy="5501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0549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>
            <a:cxnSpLocks/>
          </p:cNvCxnSpPr>
          <p:nvPr/>
        </p:nvCxnSpPr>
        <p:spPr>
          <a:xfrm>
            <a:off x="1043608" y="6499457"/>
            <a:ext cx="712879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6755152" y="6572272"/>
            <a:ext cx="1345240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rtl="1"/>
            <a:r>
              <a:rPr lang="fa-IR" sz="10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تهیه و تنظیم : سید حیدر علوی</a:t>
            </a:r>
            <a:endParaRPr lang="en-US" sz="1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57884" y="44624"/>
            <a:ext cx="68243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fa-IR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ارتباط پارامترهای </a:t>
            </a:r>
            <a:r>
              <a:rPr lang="fa-IR" sz="36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کنسانتره</a:t>
            </a:r>
            <a:r>
              <a:rPr lang="fa-IR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با </a:t>
            </a:r>
            <a:r>
              <a:rPr lang="en-US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Abrasion</a:t>
            </a:r>
            <a:r>
              <a:rPr lang="fa-IR" sz="36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گندله</a:t>
            </a:r>
            <a:endParaRPr lang="en-US" sz="36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E259FB9-1872-47CB-A97E-46EC9F196E07}"/>
              </a:ext>
            </a:extLst>
          </p:cNvPr>
          <p:cNvSpPr/>
          <p:nvPr/>
        </p:nvSpPr>
        <p:spPr>
          <a:xfrm>
            <a:off x="4224791" y="6572271"/>
            <a:ext cx="694421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rtl="1"/>
            <a:r>
              <a:rPr lang="fa-IR" sz="10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زمستان 1400</a:t>
            </a:r>
            <a:endParaRPr lang="en-US" sz="1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6913DD9-CDA3-43FD-AD19-429E0308D71B}"/>
              </a:ext>
            </a:extLst>
          </p:cNvPr>
          <p:cNvSpPr/>
          <p:nvPr/>
        </p:nvSpPr>
        <p:spPr>
          <a:xfrm>
            <a:off x="1304985" y="6572272"/>
            <a:ext cx="615874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rtl="1"/>
            <a:r>
              <a:rPr lang="en-US" sz="10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Page: </a:t>
            </a:r>
            <a:fld id="{14AD6811-EE99-4BEB-8435-24D1DDA55D92}" type="slidenum">
              <a:rPr lang="en-US" sz="1000" b="1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21</a:t>
            </a:fld>
            <a:endParaRPr lang="en-US" sz="1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E137BA-FBE3-4EDA-846F-329C5F0682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6077777"/>
            <a:ext cx="939375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F6ADDF5-B2F3-4541-AFD1-4C5FFA41FE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5018" y="5958000"/>
            <a:ext cx="882000" cy="900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E562235-533C-41EF-A2CC-5E97383792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9376" y="678321"/>
            <a:ext cx="7325642" cy="5501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5363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>
            <a:cxnSpLocks/>
          </p:cNvCxnSpPr>
          <p:nvPr/>
        </p:nvCxnSpPr>
        <p:spPr>
          <a:xfrm>
            <a:off x="1043608" y="6499457"/>
            <a:ext cx="712879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6755152" y="6572272"/>
            <a:ext cx="1345240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rtl="1"/>
            <a:r>
              <a:rPr lang="fa-IR" sz="10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تهیه و تنظیم : سید حیدر علوی</a:t>
            </a:r>
            <a:endParaRPr lang="en-US" sz="1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57884" y="44624"/>
            <a:ext cx="68243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fa-IR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ارتباط پارامترهای </a:t>
            </a:r>
            <a:r>
              <a:rPr lang="fa-IR" sz="36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کنسانتره</a:t>
            </a:r>
            <a:r>
              <a:rPr lang="fa-IR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با </a:t>
            </a:r>
            <a:r>
              <a:rPr lang="en-US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Porosity</a:t>
            </a:r>
            <a:r>
              <a:rPr lang="fa-IR" sz="36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گندله</a:t>
            </a:r>
            <a:endParaRPr lang="en-US" sz="36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E259FB9-1872-47CB-A97E-46EC9F196E07}"/>
              </a:ext>
            </a:extLst>
          </p:cNvPr>
          <p:cNvSpPr/>
          <p:nvPr/>
        </p:nvSpPr>
        <p:spPr>
          <a:xfrm>
            <a:off x="4224791" y="6572271"/>
            <a:ext cx="694421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rtl="1"/>
            <a:r>
              <a:rPr lang="fa-IR" sz="10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زمستان 1400</a:t>
            </a:r>
            <a:endParaRPr lang="en-US" sz="1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6913DD9-CDA3-43FD-AD19-429E0308D71B}"/>
              </a:ext>
            </a:extLst>
          </p:cNvPr>
          <p:cNvSpPr/>
          <p:nvPr/>
        </p:nvSpPr>
        <p:spPr>
          <a:xfrm>
            <a:off x="1304985" y="6572272"/>
            <a:ext cx="615874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rtl="1"/>
            <a:r>
              <a:rPr lang="en-US" sz="10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Page: </a:t>
            </a:r>
            <a:fld id="{14AD6811-EE99-4BEB-8435-24D1DDA55D92}" type="slidenum">
              <a:rPr lang="en-US" sz="1000" b="1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22</a:t>
            </a:fld>
            <a:endParaRPr lang="en-US" sz="1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E137BA-FBE3-4EDA-846F-329C5F0682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6077777"/>
            <a:ext cx="939375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F6ADDF5-B2F3-4541-AFD1-4C5FFA41FE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5018" y="5958000"/>
            <a:ext cx="882000" cy="900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E562235-533C-41EF-A2CC-5E97383792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31994" y="678321"/>
            <a:ext cx="7233024" cy="5501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2510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>
            <a:cxnSpLocks/>
          </p:cNvCxnSpPr>
          <p:nvPr/>
        </p:nvCxnSpPr>
        <p:spPr>
          <a:xfrm>
            <a:off x="1043608" y="6499457"/>
            <a:ext cx="712879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6755152" y="6572272"/>
            <a:ext cx="1345240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rtl="1"/>
            <a:r>
              <a:rPr lang="fa-IR" sz="10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تهیه و تنظیم : سید حیدر علوی</a:t>
            </a:r>
            <a:endParaRPr lang="en-US" sz="1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665235" y="44624"/>
            <a:ext cx="58096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fa-IR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ارتباط پارامترهای </a:t>
            </a:r>
            <a:r>
              <a:rPr lang="fa-IR" sz="36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کنسانتره</a:t>
            </a:r>
            <a:r>
              <a:rPr lang="fa-IR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با </a:t>
            </a:r>
            <a:r>
              <a:rPr lang="en-US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Sio2</a:t>
            </a:r>
            <a:r>
              <a:rPr lang="fa-IR" sz="36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گندله</a:t>
            </a:r>
            <a:endParaRPr lang="en-US" sz="36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E259FB9-1872-47CB-A97E-46EC9F196E07}"/>
              </a:ext>
            </a:extLst>
          </p:cNvPr>
          <p:cNvSpPr/>
          <p:nvPr/>
        </p:nvSpPr>
        <p:spPr>
          <a:xfrm>
            <a:off x="4224791" y="6572271"/>
            <a:ext cx="694421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rtl="1"/>
            <a:r>
              <a:rPr lang="fa-IR" sz="10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زمستان 1400</a:t>
            </a:r>
            <a:endParaRPr lang="en-US" sz="1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6913DD9-CDA3-43FD-AD19-429E0308D71B}"/>
              </a:ext>
            </a:extLst>
          </p:cNvPr>
          <p:cNvSpPr/>
          <p:nvPr/>
        </p:nvSpPr>
        <p:spPr>
          <a:xfrm>
            <a:off x="1304985" y="6572272"/>
            <a:ext cx="615874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rtl="1"/>
            <a:r>
              <a:rPr lang="en-US" sz="10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Page: </a:t>
            </a:r>
            <a:fld id="{14AD6811-EE99-4BEB-8435-24D1DDA55D92}" type="slidenum">
              <a:rPr lang="en-US" sz="1000" b="1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23</a:t>
            </a:fld>
            <a:endParaRPr lang="en-US" sz="1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E137BA-FBE3-4EDA-846F-329C5F0682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6077777"/>
            <a:ext cx="939375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F6ADDF5-B2F3-4541-AFD1-4C5FFA41FE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5018" y="5958000"/>
            <a:ext cx="882000" cy="900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E562235-533C-41EF-A2CC-5E97383792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43608" y="678321"/>
            <a:ext cx="7221410" cy="5501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3558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>
            <a:cxnSpLocks/>
          </p:cNvCxnSpPr>
          <p:nvPr/>
        </p:nvCxnSpPr>
        <p:spPr>
          <a:xfrm>
            <a:off x="1043608" y="6499457"/>
            <a:ext cx="712879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6755152" y="6572272"/>
            <a:ext cx="1345240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rtl="1"/>
            <a:r>
              <a:rPr lang="fa-IR" sz="10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تهیه و تنظیم : سید حیدر علوی</a:t>
            </a:r>
            <a:endParaRPr lang="en-US" sz="1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496920" y="44624"/>
            <a:ext cx="61462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fa-IR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ارتباط پارامترهای </a:t>
            </a:r>
            <a:r>
              <a:rPr lang="fa-IR" sz="36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کنسانتره</a:t>
            </a:r>
            <a:r>
              <a:rPr lang="fa-IR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با </a:t>
            </a:r>
            <a:r>
              <a:rPr lang="en-US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Al2o3</a:t>
            </a:r>
            <a:r>
              <a:rPr lang="fa-IR" sz="36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گندله</a:t>
            </a:r>
            <a:endParaRPr lang="en-US" sz="36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E259FB9-1872-47CB-A97E-46EC9F196E07}"/>
              </a:ext>
            </a:extLst>
          </p:cNvPr>
          <p:cNvSpPr/>
          <p:nvPr/>
        </p:nvSpPr>
        <p:spPr>
          <a:xfrm>
            <a:off x="4224791" y="6572271"/>
            <a:ext cx="694421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rtl="1"/>
            <a:r>
              <a:rPr lang="fa-IR" sz="10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زمستان 1400</a:t>
            </a:r>
            <a:endParaRPr lang="en-US" sz="1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6913DD9-CDA3-43FD-AD19-429E0308D71B}"/>
              </a:ext>
            </a:extLst>
          </p:cNvPr>
          <p:cNvSpPr/>
          <p:nvPr/>
        </p:nvSpPr>
        <p:spPr>
          <a:xfrm>
            <a:off x="1304985" y="6572272"/>
            <a:ext cx="615874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rtl="1"/>
            <a:r>
              <a:rPr lang="en-US" sz="10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Page: </a:t>
            </a:r>
            <a:fld id="{14AD6811-EE99-4BEB-8435-24D1DDA55D92}" type="slidenum">
              <a:rPr lang="en-US" sz="1000" b="1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24</a:t>
            </a:fld>
            <a:endParaRPr lang="en-US" sz="1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E137BA-FBE3-4EDA-846F-329C5F0682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6077777"/>
            <a:ext cx="939375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F6ADDF5-B2F3-4541-AFD1-4C5FFA41FE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5018" y="5958000"/>
            <a:ext cx="882000" cy="900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E562235-533C-41EF-A2CC-5E97383792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7584" y="678321"/>
            <a:ext cx="7560840" cy="5501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8270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>
            <a:cxnSpLocks/>
          </p:cNvCxnSpPr>
          <p:nvPr/>
        </p:nvCxnSpPr>
        <p:spPr>
          <a:xfrm>
            <a:off x="1043608" y="6499457"/>
            <a:ext cx="712879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6755152" y="6572272"/>
            <a:ext cx="1345240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rtl="1"/>
            <a:r>
              <a:rPr lang="fa-IR" sz="10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تهیه و تنظیم : سید حیدر علوی</a:t>
            </a:r>
            <a:endParaRPr lang="en-US" sz="1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980225" y="44624"/>
            <a:ext cx="51796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fa-IR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ارتباط پارامترهای </a:t>
            </a:r>
            <a:r>
              <a:rPr lang="fa-IR" sz="36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کنسانتره</a:t>
            </a:r>
            <a:r>
              <a:rPr lang="fa-IR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با </a:t>
            </a:r>
            <a:r>
              <a:rPr lang="en-US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P</a:t>
            </a:r>
            <a:r>
              <a:rPr lang="fa-IR" sz="36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گندله</a:t>
            </a:r>
            <a:endParaRPr lang="en-US" sz="36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E259FB9-1872-47CB-A97E-46EC9F196E07}"/>
              </a:ext>
            </a:extLst>
          </p:cNvPr>
          <p:cNvSpPr/>
          <p:nvPr/>
        </p:nvSpPr>
        <p:spPr>
          <a:xfrm>
            <a:off x="4224791" y="6572271"/>
            <a:ext cx="694421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rtl="1"/>
            <a:r>
              <a:rPr lang="fa-IR" sz="10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زمستان 1400</a:t>
            </a:r>
            <a:endParaRPr lang="en-US" sz="1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6913DD9-CDA3-43FD-AD19-429E0308D71B}"/>
              </a:ext>
            </a:extLst>
          </p:cNvPr>
          <p:cNvSpPr/>
          <p:nvPr/>
        </p:nvSpPr>
        <p:spPr>
          <a:xfrm>
            <a:off x="1304985" y="6572272"/>
            <a:ext cx="615874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rtl="1"/>
            <a:r>
              <a:rPr lang="en-US" sz="10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Page: </a:t>
            </a:r>
            <a:fld id="{14AD6811-EE99-4BEB-8435-24D1DDA55D92}" type="slidenum">
              <a:rPr lang="en-US" sz="1000" b="1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25</a:t>
            </a:fld>
            <a:endParaRPr lang="en-US" sz="1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E137BA-FBE3-4EDA-846F-329C5F0682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6077777"/>
            <a:ext cx="939375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F6ADDF5-B2F3-4541-AFD1-4C5FFA41FE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5018" y="5958000"/>
            <a:ext cx="882000" cy="900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E562235-533C-41EF-A2CC-5E97383792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7584" y="678321"/>
            <a:ext cx="7437434" cy="5501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5961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>
            <a:cxnSpLocks/>
          </p:cNvCxnSpPr>
          <p:nvPr/>
        </p:nvCxnSpPr>
        <p:spPr>
          <a:xfrm>
            <a:off x="1043608" y="6499457"/>
            <a:ext cx="712879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6755152" y="6572272"/>
            <a:ext cx="1345240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rtl="1"/>
            <a:r>
              <a:rPr lang="fa-IR" sz="10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تهیه و تنظیم : سید حیدر علوی</a:t>
            </a:r>
            <a:endParaRPr lang="en-US" sz="1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655617" y="44624"/>
            <a:ext cx="58288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fa-IR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ارتباط پارامترهای </a:t>
            </a:r>
            <a:r>
              <a:rPr lang="fa-IR" sz="36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کنسانتره</a:t>
            </a:r>
            <a:r>
              <a:rPr lang="fa-IR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با </a:t>
            </a:r>
            <a:r>
              <a:rPr lang="en-US" sz="36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Mno</a:t>
            </a:r>
            <a:r>
              <a:rPr lang="fa-IR" sz="36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گندله</a:t>
            </a:r>
            <a:endParaRPr lang="en-US" sz="36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E259FB9-1872-47CB-A97E-46EC9F196E07}"/>
              </a:ext>
            </a:extLst>
          </p:cNvPr>
          <p:cNvSpPr/>
          <p:nvPr/>
        </p:nvSpPr>
        <p:spPr>
          <a:xfrm>
            <a:off x="4224791" y="6572271"/>
            <a:ext cx="694421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rtl="1"/>
            <a:r>
              <a:rPr lang="fa-IR" sz="10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زمستان 1400</a:t>
            </a:r>
            <a:endParaRPr lang="en-US" sz="1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6913DD9-CDA3-43FD-AD19-429E0308D71B}"/>
              </a:ext>
            </a:extLst>
          </p:cNvPr>
          <p:cNvSpPr/>
          <p:nvPr/>
        </p:nvSpPr>
        <p:spPr>
          <a:xfrm>
            <a:off x="1304985" y="6572272"/>
            <a:ext cx="615874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rtl="1"/>
            <a:r>
              <a:rPr lang="en-US" sz="10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Page: </a:t>
            </a:r>
            <a:fld id="{14AD6811-EE99-4BEB-8435-24D1DDA55D92}" type="slidenum">
              <a:rPr lang="en-US" sz="1000" b="1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26</a:t>
            </a:fld>
            <a:endParaRPr lang="en-US" sz="1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E137BA-FBE3-4EDA-846F-329C5F0682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6077777"/>
            <a:ext cx="939375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F6ADDF5-B2F3-4541-AFD1-4C5FFA41FE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5018" y="5958000"/>
            <a:ext cx="882000" cy="900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E562235-533C-41EF-A2CC-5E97383792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9376" y="678321"/>
            <a:ext cx="7449048" cy="5501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340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>
            <a:cxnSpLocks/>
          </p:cNvCxnSpPr>
          <p:nvPr/>
        </p:nvCxnSpPr>
        <p:spPr>
          <a:xfrm>
            <a:off x="1043608" y="6499457"/>
            <a:ext cx="712879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6755152" y="6572272"/>
            <a:ext cx="1345240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rtl="1"/>
            <a:r>
              <a:rPr lang="fa-IR" sz="10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تهیه و تنظیم : سید حیدر علوی</a:t>
            </a:r>
            <a:endParaRPr lang="en-US" sz="1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638785" y="44624"/>
            <a:ext cx="58625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fa-IR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ارتباط پارامترهای </a:t>
            </a:r>
            <a:r>
              <a:rPr lang="fa-IR" sz="36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کنسانتره</a:t>
            </a:r>
            <a:r>
              <a:rPr lang="fa-IR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با </a:t>
            </a:r>
            <a:r>
              <a:rPr lang="en-US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Tio2</a:t>
            </a:r>
            <a:r>
              <a:rPr lang="fa-IR" sz="36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گندله</a:t>
            </a:r>
            <a:endParaRPr lang="en-US" sz="36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E259FB9-1872-47CB-A97E-46EC9F196E07}"/>
              </a:ext>
            </a:extLst>
          </p:cNvPr>
          <p:cNvSpPr/>
          <p:nvPr/>
        </p:nvSpPr>
        <p:spPr>
          <a:xfrm>
            <a:off x="4224791" y="6572271"/>
            <a:ext cx="694421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rtl="1"/>
            <a:r>
              <a:rPr lang="fa-IR" sz="10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زمستان 1400</a:t>
            </a:r>
            <a:endParaRPr lang="en-US" sz="1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6913DD9-CDA3-43FD-AD19-429E0308D71B}"/>
              </a:ext>
            </a:extLst>
          </p:cNvPr>
          <p:cNvSpPr/>
          <p:nvPr/>
        </p:nvSpPr>
        <p:spPr>
          <a:xfrm>
            <a:off x="1304985" y="6572272"/>
            <a:ext cx="615874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rtl="1"/>
            <a:r>
              <a:rPr lang="en-US" sz="10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Page: </a:t>
            </a:r>
            <a:fld id="{14AD6811-EE99-4BEB-8435-24D1DDA55D92}" type="slidenum">
              <a:rPr lang="en-US" sz="1000" b="1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27</a:t>
            </a:fld>
            <a:endParaRPr lang="en-US" sz="1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E137BA-FBE3-4EDA-846F-329C5F0682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6077777"/>
            <a:ext cx="939375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F6ADDF5-B2F3-4541-AFD1-4C5FFA41FE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5018" y="5958000"/>
            <a:ext cx="882000" cy="900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E562235-533C-41EF-A2CC-5E97383792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9376" y="678321"/>
            <a:ext cx="7325642" cy="5501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2489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>
            <a:cxnSpLocks/>
          </p:cNvCxnSpPr>
          <p:nvPr/>
        </p:nvCxnSpPr>
        <p:spPr>
          <a:xfrm>
            <a:off x="1043608" y="6499457"/>
            <a:ext cx="712879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6755152" y="6572272"/>
            <a:ext cx="1345240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rtl="1"/>
            <a:r>
              <a:rPr lang="fa-IR" sz="10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تهیه و تنظیم : سید حیدر علوی</a:t>
            </a:r>
            <a:endParaRPr lang="en-US" sz="1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694089" y="44624"/>
            <a:ext cx="57518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fa-IR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ارتباط پارامترهای </a:t>
            </a:r>
            <a:r>
              <a:rPr lang="fa-IR" sz="36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کنسانتره</a:t>
            </a:r>
            <a:r>
              <a:rPr lang="fa-IR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با </a:t>
            </a:r>
            <a:r>
              <a:rPr lang="en-US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Cao</a:t>
            </a:r>
            <a:r>
              <a:rPr lang="fa-IR" sz="36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گندله</a:t>
            </a:r>
            <a:endParaRPr lang="en-US" sz="36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E259FB9-1872-47CB-A97E-46EC9F196E07}"/>
              </a:ext>
            </a:extLst>
          </p:cNvPr>
          <p:cNvSpPr/>
          <p:nvPr/>
        </p:nvSpPr>
        <p:spPr>
          <a:xfrm>
            <a:off x="4224791" y="6572271"/>
            <a:ext cx="694421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rtl="1"/>
            <a:r>
              <a:rPr lang="fa-IR" sz="10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زمستان 1400</a:t>
            </a:r>
            <a:endParaRPr lang="en-US" sz="1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6913DD9-CDA3-43FD-AD19-429E0308D71B}"/>
              </a:ext>
            </a:extLst>
          </p:cNvPr>
          <p:cNvSpPr/>
          <p:nvPr/>
        </p:nvSpPr>
        <p:spPr>
          <a:xfrm>
            <a:off x="1304985" y="6572272"/>
            <a:ext cx="615874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rtl="1"/>
            <a:r>
              <a:rPr lang="en-US" sz="10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Page: </a:t>
            </a:r>
            <a:fld id="{14AD6811-EE99-4BEB-8435-24D1DDA55D92}" type="slidenum">
              <a:rPr lang="en-US" sz="1000" b="1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28</a:t>
            </a:fld>
            <a:endParaRPr lang="en-US" sz="1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E137BA-FBE3-4EDA-846F-329C5F0682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6077777"/>
            <a:ext cx="939375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F6ADDF5-B2F3-4541-AFD1-4C5FFA41FE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5018" y="5958000"/>
            <a:ext cx="882000" cy="900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E562235-533C-41EF-A2CC-5E97383792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7584" y="678321"/>
            <a:ext cx="7437434" cy="5501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0046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>
            <a:cxnSpLocks/>
          </p:cNvCxnSpPr>
          <p:nvPr/>
        </p:nvCxnSpPr>
        <p:spPr>
          <a:xfrm>
            <a:off x="1043608" y="6499457"/>
            <a:ext cx="712879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6755152" y="6572272"/>
            <a:ext cx="1345240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rtl="1"/>
            <a:r>
              <a:rPr lang="fa-IR" sz="10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تهیه و تنظیم : سید حیدر علوی</a:t>
            </a:r>
            <a:endParaRPr lang="en-US" sz="1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667480" y="44624"/>
            <a:ext cx="58051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fa-IR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ارتباط پارامترهای </a:t>
            </a:r>
            <a:r>
              <a:rPr lang="fa-IR" sz="36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کنسانتره</a:t>
            </a:r>
            <a:r>
              <a:rPr lang="fa-IR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با </a:t>
            </a:r>
            <a:r>
              <a:rPr lang="en-US" sz="36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Mgo</a:t>
            </a:r>
            <a:r>
              <a:rPr lang="fa-IR" sz="36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گندله</a:t>
            </a:r>
            <a:endParaRPr lang="en-US" sz="36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E259FB9-1872-47CB-A97E-46EC9F196E07}"/>
              </a:ext>
            </a:extLst>
          </p:cNvPr>
          <p:cNvSpPr/>
          <p:nvPr/>
        </p:nvSpPr>
        <p:spPr>
          <a:xfrm>
            <a:off x="4224791" y="6572271"/>
            <a:ext cx="694421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rtl="1"/>
            <a:r>
              <a:rPr lang="fa-IR" sz="10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زمستان 1400</a:t>
            </a:r>
            <a:endParaRPr lang="en-US" sz="1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6913DD9-CDA3-43FD-AD19-429E0308D71B}"/>
              </a:ext>
            </a:extLst>
          </p:cNvPr>
          <p:cNvSpPr/>
          <p:nvPr/>
        </p:nvSpPr>
        <p:spPr>
          <a:xfrm>
            <a:off x="1304985" y="6572272"/>
            <a:ext cx="615874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rtl="1"/>
            <a:r>
              <a:rPr lang="en-US" sz="10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Page: </a:t>
            </a:r>
            <a:fld id="{14AD6811-EE99-4BEB-8435-24D1DDA55D92}" type="slidenum">
              <a:rPr lang="en-US" sz="1000" b="1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29</a:t>
            </a:fld>
            <a:endParaRPr lang="en-US" sz="1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E137BA-FBE3-4EDA-846F-329C5F0682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6077777"/>
            <a:ext cx="939375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F6ADDF5-B2F3-4541-AFD1-4C5FFA41FE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5018" y="5958000"/>
            <a:ext cx="882000" cy="900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E562235-533C-41EF-A2CC-5E97383792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3568" y="678321"/>
            <a:ext cx="7581450" cy="5501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7026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>
            <a:cxnSpLocks/>
          </p:cNvCxnSpPr>
          <p:nvPr/>
        </p:nvCxnSpPr>
        <p:spPr>
          <a:xfrm>
            <a:off x="1043608" y="6499457"/>
            <a:ext cx="712879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6755152" y="6572272"/>
            <a:ext cx="1345240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rtl="1"/>
            <a:r>
              <a:rPr lang="fa-IR" sz="10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تهیه و تنظیم : سید حیدر علوی</a:t>
            </a:r>
            <a:endParaRPr lang="en-US" sz="1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835696" y="118437"/>
            <a:ext cx="71400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fa-IR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بررسی ارتباط احتمالی بین پارامترهای </a:t>
            </a:r>
            <a:r>
              <a:rPr lang="fa-IR" sz="36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کنسانتره</a:t>
            </a:r>
            <a:r>
              <a:rPr lang="fa-IR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ورودی</a:t>
            </a:r>
            <a:endParaRPr lang="en-US" sz="36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E259FB9-1872-47CB-A97E-46EC9F196E07}"/>
              </a:ext>
            </a:extLst>
          </p:cNvPr>
          <p:cNvSpPr/>
          <p:nvPr/>
        </p:nvSpPr>
        <p:spPr>
          <a:xfrm>
            <a:off x="4224791" y="6572271"/>
            <a:ext cx="694421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rtl="1"/>
            <a:r>
              <a:rPr lang="fa-IR" sz="10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زمستان 1400</a:t>
            </a:r>
            <a:endParaRPr lang="en-US" sz="1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6913DD9-CDA3-43FD-AD19-429E0308D71B}"/>
              </a:ext>
            </a:extLst>
          </p:cNvPr>
          <p:cNvSpPr/>
          <p:nvPr/>
        </p:nvSpPr>
        <p:spPr>
          <a:xfrm>
            <a:off x="1304985" y="6572272"/>
            <a:ext cx="615874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rtl="1"/>
            <a:r>
              <a:rPr lang="en-US" sz="10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Page: </a:t>
            </a:r>
            <a:fld id="{14AD6811-EE99-4BEB-8435-24D1DDA55D92}" type="slidenum">
              <a:rPr lang="en-US" sz="1000" b="1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3</a:t>
            </a:fld>
            <a:endParaRPr lang="en-US" sz="1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E137BA-FBE3-4EDA-846F-329C5F0682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6077777"/>
            <a:ext cx="939375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F6ADDF5-B2F3-4541-AFD1-4C5FFA41FE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5018" y="5958000"/>
            <a:ext cx="882000" cy="900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57F16E0-016F-4DF2-93DF-52A36612A80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8595" y="765621"/>
            <a:ext cx="5533805" cy="5394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0933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>
            <a:cxnSpLocks/>
          </p:cNvCxnSpPr>
          <p:nvPr/>
        </p:nvCxnSpPr>
        <p:spPr>
          <a:xfrm>
            <a:off x="1043608" y="6499457"/>
            <a:ext cx="712879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6755152" y="6572272"/>
            <a:ext cx="1345240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rtl="1"/>
            <a:r>
              <a:rPr lang="fa-IR" sz="10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تهیه و تنظیم : سید حیدر علوی</a:t>
            </a:r>
            <a:endParaRPr lang="en-US" sz="1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342220" y="44624"/>
            <a:ext cx="64556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fa-IR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ارتباط </a:t>
            </a:r>
            <a:r>
              <a:rPr lang="fa-IR" sz="36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بلین</a:t>
            </a:r>
            <a:r>
              <a:rPr lang="fa-IR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</a:t>
            </a:r>
            <a:r>
              <a:rPr lang="fa-IR" sz="36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کنسانتره</a:t>
            </a:r>
            <a:r>
              <a:rPr lang="fa-IR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با دیگر پارامترهای </a:t>
            </a:r>
            <a:r>
              <a:rPr lang="fa-IR" sz="36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کنسانتره</a:t>
            </a:r>
            <a:endParaRPr lang="en-US" sz="36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E259FB9-1872-47CB-A97E-46EC9F196E07}"/>
              </a:ext>
            </a:extLst>
          </p:cNvPr>
          <p:cNvSpPr/>
          <p:nvPr/>
        </p:nvSpPr>
        <p:spPr>
          <a:xfrm>
            <a:off x="4224791" y="6572271"/>
            <a:ext cx="694421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rtl="1"/>
            <a:r>
              <a:rPr lang="fa-IR" sz="10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زمستان 1400</a:t>
            </a:r>
            <a:endParaRPr lang="en-US" sz="1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6913DD9-CDA3-43FD-AD19-429E0308D71B}"/>
              </a:ext>
            </a:extLst>
          </p:cNvPr>
          <p:cNvSpPr/>
          <p:nvPr/>
        </p:nvSpPr>
        <p:spPr>
          <a:xfrm>
            <a:off x="1304985" y="6572272"/>
            <a:ext cx="615874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rtl="1"/>
            <a:r>
              <a:rPr lang="en-US" sz="10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Page: </a:t>
            </a:r>
            <a:fld id="{14AD6811-EE99-4BEB-8435-24D1DDA55D92}" type="slidenum">
              <a:rPr lang="en-US" sz="1000" b="1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4</a:t>
            </a:fld>
            <a:endParaRPr lang="en-US" sz="1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E137BA-FBE3-4EDA-846F-329C5F0682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6077777"/>
            <a:ext cx="939375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F6ADDF5-B2F3-4541-AFD1-4C5FFA41FE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5018" y="5958000"/>
            <a:ext cx="882000" cy="900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E562235-533C-41EF-A2CC-5E97383792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6022" y="678321"/>
            <a:ext cx="7254370" cy="5501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5689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>
            <a:cxnSpLocks/>
          </p:cNvCxnSpPr>
          <p:nvPr/>
        </p:nvCxnSpPr>
        <p:spPr>
          <a:xfrm>
            <a:off x="1043608" y="6499457"/>
            <a:ext cx="712879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6755152" y="6572272"/>
            <a:ext cx="1345240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rtl="1"/>
            <a:r>
              <a:rPr lang="fa-IR" sz="10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تهیه و تنظیم : سید حیدر علوی</a:t>
            </a:r>
            <a:endParaRPr lang="en-US" sz="1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60121" y="44624"/>
            <a:ext cx="68198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fa-IR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ارتباط </a:t>
            </a:r>
            <a:r>
              <a:rPr lang="en-US" sz="36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Tfe</a:t>
            </a:r>
            <a:r>
              <a:rPr lang="en-US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</a:t>
            </a:r>
            <a:r>
              <a:rPr lang="fa-IR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</a:t>
            </a:r>
            <a:r>
              <a:rPr lang="fa-IR" sz="36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کنسانتره</a:t>
            </a:r>
            <a:r>
              <a:rPr lang="fa-IR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با دیگر پارامترهای </a:t>
            </a:r>
            <a:r>
              <a:rPr lang="fa-IR" sz="36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کنسانتره</a:t>
            </a:r>
            <a:endParaRPr lang="en-US" sz="36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E259FB9-1872-47CB-A97E-46EC9F196E07}"/>
              </a:ext>
            </a:extLst>
          </p:cNvPr>
          <p:cNvSpPr/>
          <p:nvPr/>
        </p:nvSpPr>
        <p:spPr>
          <a:xfrm>
            <a:off x="4224791" y="6572271"/>
            <a:ext cx="694421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rtl="1"/>
            <a:r>
              <a:rPr lang="fa-IR" sz="10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زمستان 1400</a:t>
            </a:r>
            <a:endParaRPr lang="en-US" sz="1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6913DD9-CDA3-43FD-AD19-429E0308D71B}"/>
              </a:ext>
            </a:extLst>
          </p:cNvPr>
          <p:cNvSpPr/>
          <p:nvPr/>
        </p:nvSpPr>
        <p:spPr>
          <a:xfrm>
            <a:off x="1304985" y="6572272"/>
            <a:ext cx="615874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rtl="1"/>
            <a:r>
              <a:rPr lang="en-US" sz="10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Page: </a:t>
            </a:r>
            <a:fld id="{14AD6811-EE99-4BEB-8435-24D1DDA55D92}" type="slidenum">
              <a:rPr lang="en-US" sz="1000" b="1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5</a:t>
            </a:fld>
            <a:endParaRPr lang="en-US" sz="1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E137BA-FBE3-4EDA-846F-329C5F0682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6077777"/>
            <a:ext cx="939375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F6ADDF5-B2F3-4541-AFD1-4C5FFA41FE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5018" y="5958000"/>
            <a:ext cx="882000" cy="900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E562235-533C-41EF-A2CC-5E97383792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1108" y="678321"/>
            <a:ext cx="7128791" cy="5501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4501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>
            <a:cxnSpLocks/>
          </p:cNvCxnSpPr>
          <p:nvPr/>
        </p:nvCxnSpPr>
        <p:spPr>
          <a:xfrm>
            <a:off x="1043608" y="6499457"/>
            <a:ext cx="712879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6755152" y="6572272"/>
            <a:ext cx="1345240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rtl="1"/>
            <a:r>
              <a:rPr lang="fa-IR" sz="10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تهیه و تنظیم : سید حیدر علوی</a:t>
            </a:r>
            <a:endParaRPr lang="en-US" sz="1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23861" y="44624"/>
            <a:ext cx="68923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fa-IR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ارتباط </a:t>
            </a:r>
            <a:r>
              <a:rPr lang="en-US" sz="36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Feo</a:t>
            </a:r>
            <a:r>
              <a:rPr lang="en-US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</a:t>
            </a:r>
            <a:r>
              <a:rPr lang="fa-IR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</a:t>
            </a:r>
            <a:r>
              <a:rPr lang="fa-IR" sz="36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کنسانتره</a:t>
            </a:r>
            <a:r>
              <a:rPr lang="fa-IR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با دیگر پارامترهای </a:t>
            </a:r>
            <a:r>
              <a:rPr lang="fa-IR" sz="36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کنسانتره</a:t>
            </a:r>
            <a:endParaRPr lang="en-US" sz="36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E259FB9-1872-47CB-A97E-46EC9F196E07}"/>
              </a:ext>
            </a:extLst>
          </p:cNvPr>
          <p:cNvSpPr/>
          <p:nvPr/>
        </p:nvSpPr>
        <p:spPr>
          <a:xfrm>
            <a:off x="4224791" y="6572271"/>
            <a:ext cx="694421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rtl="1"/>
            <a:r>
              <a:rPr lang="fa-IR" sz="10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زمستان 1400</a:t>
            </a:r>
            <a:endParaRPr lang="en-US" sz="1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6913DD9-CDA3-43FD-AD19-429E0308D71B}"/>
              </a:ext>
            </a:extLst>
          </p:cNvPr>
          <p:cNvSpPr/>
          <p:nvPr/>
        </p:nvSpPr>
        <p:spPr>
          <a:xfrm>
            <a:off x="1304985" y="6572272"/>
            <a:ext cx="615874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rtl="1"/>
            <a:r>
              <a:rPr lang="en-US" sz="10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Page: </a:t>
            </a:r>
            <a:fld id="{14AD6811-EE99-4BEB-8435-24D1DDA55D92}" type="slidenum">
              <a:rPr lang="en-US" sz="1000" b="1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6</a:t>
            </a:fld>
            <a:endParaRPr lang="en-US" sz="1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E137BA-FBE3-4EDA-846F-329C5F0682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6077777"/>
            <a:ext cx="939375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F6ADDF5-B2F3-4541-AFD1-4C5FFA41FE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5018" y="5958000"/>
            <a:ext cx="882000" cy="900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E562235-533C-41EF-A2CC-5E97383792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5576" y="678321"/>
            <a:ext cx="7344816" cy="5501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8898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>
            <a:cxnSpLocks/>
          </p:cNvCxnSpPr>
          <p:nvPr/>
        </p:nvCxnSpPr>
        <p:spPr>
          <a:xfrm>
            <a:off x="1043608" y="6499457"/>
            <a:ext cx="712879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6755152" y="6572272"/>
            <a:ext cx="1345240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rtl="1"/>
            <a:r>
              <a:rPr lang="fa-IR" sz="10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تهیه و تنظیم : سید حیدر علوی</a:t>
            </a:r>
            <a:endParaRPr lang="en-US" sz="1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054483" y="44624"/>
            <a:ext cx="70310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fa-IR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ارتباط </a:t>
            </a:r>
            <a:r>
              <a:rPr lang="en-US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Sio2 </a:t>
            </a:r>
            <a:r>
              <a:rPr lang="fa-IR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</a:t>
            </a:r>
            <a:r>
              <a:rPr lang="fa-IR" sz="36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کنسانتره</a:t>
            </a:r>
            <a:r>
              <a:rPr lang="fa-IR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با دیگر پارامترهای </a:t>
            </a:r>
            <a:r>
              <a:rPr lang="fa-IR" sz="36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کنسانتره</a:t>
            </a:r>
            <a:endParaRPr lang="en-US" sz="36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E259FB9-1872-47CB-A97E-46EC9F196E07}"/>
              </a:ext>
            </a:extLst>
          </p:cNvPr>
          <p:cNvSpPr/>
          <p:nvPr/>
        </p:nvSpPr>
        <p:spPr>
          <a:xfrm>
            <a:off x="4224791" y="6572271"/>
            <a:ext cx="694421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rtl="1"/>
            <a:r>
              <a:rPr lang="fa-IR" sz="10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زمستان 1400</a:t>
            </a:r>
            <a:endParaRPr lang="en-US" sz="1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6913DD9-CDA3-43FD-AD19-429E0308D71B}"/>
              </a:ext>
            </a:extLst>
          </p:cNvPr>
          <p:cNvSpPr/>
          <p:nvPr/>
        </p:nvSpPr>
        <p:spPr>
          <a:xfrm>
            <a:off x="1304985" y="6572272"/>
            <a:ext cx="615874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rtl="1"/>
            <a:r>
              <a:rPr lang="en-US" sz="10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Page: </a:t>
            </a:r>
            <a:fld id="{14AD6811-EE99-4BEB-8435-24D1DDA55D92}" type="slidenum">
              <a:rPr lang="en-US" sz="1000" b="1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7</a:t>
            </a:fld>
            <a:endParaRPr lang="en-US" sz="1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E137BA-FBE3-4EDA-846F-329C5F0682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6077777"/>
            <a:ext cx="939375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F6ADDF5-B2F3-4541-AFD1-4C5FFA41FE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5018" y="5958000"/>
            <a:ext cx="882000" cy="900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E562235-533C-41EF-A2CC-5E97383792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5576" y="678321"/>
            <a:ext cx="7416824" cy="5501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3079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>
            <a:cxnSpLocks/>
          </p:cNvCxnSpPr>
          <p:nvPr/>
        </p:nvCxnSpPr>
        <p:spPr>
          <a:xfrm>
            <a:off x="1043608" y="6499457"/>
            <a:ext cx="712879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6755152" y="6572272"/>
            <a:ext cx="1345240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rtl="1"/>
            <a:r>
              <a:rPr lang="fa-IR" sz="10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تهیه و تنظیم : سید حیدر علوی</a:t>
            </a:r>
            <a:endParaRPr lang="en-US" sz="1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083338" y="44624"/>
            <a:ext cx="69733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fa-IR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ارتباط </a:t>
            </a:r>
            <a:r>
              <a:rPr lang="en-US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Cao </a:t>
            </a:r>
            <a:r>
              <a:rPr lang="fa-IR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</a:t>
            </a:r>
            <a:r>
              <a:rPr lang="fa-IR" sz="36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کنسانتره</a:t>
            </a:r>
            <a:r>
              <a:rPr lang="fa-IR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با دیگر پارامترهای </a:t>
            </a:r>
            <a:r>
              <a:rPr lang="fa-IR" sz="36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کنسانتره</a:t>
            </a:r>
            <a:endParaRPr lang="en-US" sz="36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E259FB9-1872-47CB-A97E-46EC9F196E07}"/>
              </a:ext>
            </a:extLst>
          </p:cNvPr>
          <p:cNvSpPr/>
          <p:nvPr/>
        </p:nvSpPr>
        <p:spPr>
          <a:xfrm>
            <a:off x="4224791" y="6572271"/>
            <a:ext cx="694421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rtl="1"/>
            <a:r>
              <a:rPr lang="fa-IR" sz="10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زمستان 1400</a:t>
            </a:r>
            <a:endParaRPr lang="en-US" sz="1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6913DD9-CDA3-43FD-AD19-429E0308D71B}"/>
              </a:ext>
            </a:extLst>
          </p:cNvPr>
          <p:cNvSpPr/>
          <p:nvPr/>
        </p:nvSpPr>
        <p:spPr>
          <a:xfrm>
            <a:off x="1304985" y="6572272"/>
            <a:ext cx="615874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rtl="1"/>
            <a:r>
              <a:rPr lang="en-US" sz="10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Page: </a:t>
            </a:r>
            <a:fld id="{14AD6811-EE99-4BEB-8435-24D1DDA55D92}" type="slidenum">
              <a:rPr lang="en-US" sz="1000" b="1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8</a:t>
            </a:fld>
            <a:endParaRPr lang="en-US" sz="1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E137BA-FBE3-4EDA-846F-329C5F0682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6077777"/>
            <a:ext cx="939375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F6ADDF5-B2F3-4541-AFD1-4C5FFA41FE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5018" y="5958000"/>
            <a:ext cx="882000" cy="900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E562235-533C-41EF-A2CC-5E97383792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3568" y="678321"/>
            <a:ext cx="7488832" cy="5501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0172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>
            <a:cxnSpLocks/>
          </p:cNvCxnSpPr>
          <p:nvPr/>
        </p:nvCxnSpPr>
        <p:spPr>
          <a:xfrm>
            <a:off x="1043608" y="6499457"/>
            <a:ext cx="712879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6755152" y="6572272"/>
            <a:ext cx="1345240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rtl="1"/>
            <a:r>
              <a:rPr lang="fa-IR" sz="10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تهیه و تنظیم : سید حیدر علوی</a:t>
            </a:r>
            <a:endParaRPr lang="en-US" sz="1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056728" y="44624"/>
            <a:ext cx="70266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fa-IR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ارتباط </a:t>
            </a:r>
            <a:r>
              <a:rPr lang="en-US" sz="36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Mgo</a:t>
            </a:r>
            <a:r>
              <a:rPr lang="en-US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</a:t>
            </a:r>
            <a:r>
              <a:rPr lang="fa-IR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</a:t>
            </a:r>
            <a:r>
              <a:rPr lang="fa-IR" sz="36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کنسانتره</a:t>
            </a:r>
            <a:r>
              <a:rPr lang="fa-IR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با دیگر پارامترهای </a:t>
            </a:r>
            <a:r>
              <a:rPr lang="fa-IR" sz="36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کنسانتره</a:t>
            </a:r>
            <a:endParaRPr lang="en-US" sz="36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E259FB9-1872-47CB-A97E-46EC9F196E07}"/>
              </a:ext>
            </a:extLst>
          </p:cNvPr>
          <p:cNvSpPr/>
          <p:nvPr/>
        </p:nvSpPr>
        <p:spPr>
          <a:xfrm>
            <a:off x="4224791" y="6572271"/>
            <a:ext cx="694421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rtl="1"/>
            <a:r>
              <a:rPr lang="fa-IR" sz="10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زمستان 1400</a:t>
            </a:r>
            <a:endParaRPr lang="en-US" sz="1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6913DD9-CDA3-43FD-AD19-429E0308D71B}"/>
              </a:ext>
            </a:extLst>
          </p:cNvPr>
          <p:cNvSpPr/>
          <p:nvPr/>
        </p:nvSpPr>
        <p:spPr>
          <a:xfrm>
            <a:off x="1304985" y="6572272"/>
            <a:ext cx="615874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rtl="1"/>
            <a:r>
              <a:rPr lang="en-US" sz="10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Page: </a:t>
            </a:r>
            <a:fld id="{14AD6811-EE99-4BEB-8435-24D1DDA55D92}" type="slidenum">
              <a:rPr lang="en-US" sz="1000" b="1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9</a:t>
            </a:fld>
            <a:endParaRPr lang="en-US" sz="1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E137BA-FBE3-4EDA-846F-329C5F0682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6077777"/>
            <a:ext cx="939375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F6ADDF5-B2F3-4541-AFD1-4C5FFA41FE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5018" y="5958000"/>
            <a:ext cx="882000" cy="900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E562235-533C-41EF-A2CC-5E97383792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5576" y="678321"/>
            <a:ext cx="7416824" cy="5501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14561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olstice">
  <a:themeElements>
    <a:clrScheme name="Solstice">
      <a:dk1>
        <a:sysClr val="windowText" lastClr="000000"/>
      </a:dk1>
      <a:lt1>
        <a:sysClr val="window" lastClr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Solstice">
      <a:maj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HY엽서L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Solstice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53000"/>
              </a:schemeClr>
            </a:gs>
            <a:gs pos="50000">
              <a:schemeClr val="phClr">
                <a:tint val="42000"/>
                <a:satMod val="255000"/>
              </a:schemeClr>
            </a:gs>
            <a:gs pos="97000">
              <a:schemeClr val="phClr">
                <a:tint val="53000"/>
                <a:satMod val="260000"/>
              </a:schemeClr>
            </a:gs>
            <a:gs pos="100000">
              <a:schemeClr val="phClr">
                <a:tint val="56000"/>
                <a:satMod val="275000"/>
              </a:schemeClr>
            </a:gs>
          </a:gsLst>
          <a:path path="circle">
            <a:fillToRect l="50000" t="50000" r="50000" b="50000"/>
          </a:path>
        </a:gradFill>
        <a:gradFill rotWithShape="1">
          <a:gsLst>
            <a:gs pos="0">
              <a:schemeClr val="phClr">
                <a:tint val="92000"/>
                <a:satMod val="170000"/>
              </a:schemeClr>
            </a:gs>
            <a:gs pos="15000">
              <a:schemeClr val="phClr">
                <a:tint val="92000"/>
                <a:shade val="99000"/>
                <a:satMod val="170000"/>
              </a:schemeClr>
            </a:gs>
            <a:gs pos="62000">
              <a:schemeClr val="phClr">
                <a:tint val="96000"/>
                <a:shade val="80000"/>
                <a:satMod val="170000"/>
              </a:schemeClr>
            </a:gs>
            <a:gs pos="97000">
              <a:schemeClr val="phClr">
                <a:tint val="98000"/>
                <a:shade val="63000"/>
                <a:satMod val="170000"/>
              </a:schemeClr>
            </a:gs>
            <a:gs pos="100000">
              <a:schemeClr val="phClr">
                <a:shade val="62000"/>
                <a:satMod val="170000"/>
              </a:schemeClr>
            </a:gs>
          </a:gsLst>
          <a:path path="circle">
            <a:fillToRect l="50000" t="50000" r="50000" b="5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 contourW="12700">
            <a:bevelT w="0" h="0"/>
            <a:contourClr>
              <a:schemeClr val="phClr">
                <a:shade val="80000"/>
              </a:schemeClr>
            </a:contourClr>
          </a:sp3d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5400000"/>
            </a:lightRig>
          </a:scene3d>
          <a:sp3d contourW="12700">
            <a:bevelT w="25400" h="50800" prst="angle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355000"/>
              </a:schemeClr>
            </a:gs>
            <a:gs pos="40000">
              <a:schemeClr val="phClr">
                <a:tint val="85000"/>
                <a:satMod val="320000"/>
              </a:schemeClr>
            </a:gs>
            <a:gs pos="100000">
              <a:schemeClr val="phClr">
                <a:shade val="55000"/>
                <a:satMod val="300000"/>
              </a:schemeClr>
            </a:gs>
          </a:gsLst>
          <a:path path="circle">
            <a:fillToRect l="-24500" t="-20000" r="124500" b="12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"/>
                <a:satMod val="300000"/>
              </a:schemeClr>
              <a:schemeClr val="phClr">
                <a:tint val="90000"/>
                <a:satMod val="225000"/>
              </a:schemeClr>
            </a:duotone>
          </a:blip>
          <a:tile tx="0" ty="0" sx="90000" sy="90000" flip="xy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2511</TotalTime>
  <Words>596</Words>
  <Application>Microsoft Office PowerPoint</Application>
  <PresentationFormat>On-screen Show (4:3)</PresentationFormat>
  <Paragraphs>120</Paragraphs>
  <Slides>29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Calibri</vt:lpstr>
      <vt:lpstr>Gill Sans MT</vt:lpstr>
      <vt:lpstr>Verdana</vt:lpstr>
      <vt:lpstr>Wingdings 2</vt:lpstr>
      <vt:lpstr>Solstice</vt:lpstr>
      <vt:lpstr>Worksheet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Atieco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H.Alavi</dc:creator>
  <cp:lastModifiedBy>سید حیدر علوی</cp:lastModifiedBy>
  <cp:revision>310</cp:revision>
  <dcterms:created xsi:type="dcterms:W3CDTF">2016-04-19T09:45:19Z</dcterms:created>
  <dcterms:modified xsi:type="dcterms:W3CDTF">2021-12-25T10:17:45Z</dcterms:modified>
</cp:coreProperties>
</file>